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82" r:id="rId5"/>
    <p:sldId id="400" r:id="rId6"/>
    <p:sldId id="301" r:id="rId7"/>
    <p:sldId id="393" r:id="rId8"/>
    <p:sldId id="394" r:id="rId9"/>
    <p:sldId id="395" r:id="rId10"/>
    <p:sldId id="396" r:id="rId11"/>
    <p:sldId id="397" r:id="rId12"/>
    <p:sldId id="398" r:id="rId13"/>
    <p:sldId id="425" r:id="rId14"/>
    <p:sldId id="426" r:id="rId15"/>
    <p:sldId id="401" r:id="rId16"/>
    <p:sldId id="399" r:id="rId17"/>
    <p:sldId id="402" r:id="rId18"/>
    <p:sldId id="403" r:id="rId19"/>
    <p:sldId id="405" r:id="rId20"/>
    <p:sldId id="404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5" r:id="rId30"/>
    <p:sldId id="414" r:id="rId31"/>
    <p:sldId id="444" r:id="rId32"/>
    <p:sldId id="445" r:id="rId33"/>
    <p:sldId id="416" r:id="rId34"/>
    <p:sldId id="417" r:id="rId35"/>
    <p:sldId id="418" r:id="rId36"/>
    <p:sldId id="419" r:id="rId37"/>
    <p:sldId id="420" r:id="rId38"/>
    <p:sldId id="421" r:id="rId39"/>
    <p:sldId id="422" r:id="rId40"/>
    <p:sldId id="423" r:id="rId41"/>
    <p:sldId id="443" r:id="rId42"/>
    <p:sldId id="424" r:id="rId43"/>
    <p:sldId id="427" r:id="rId44"/>
    <p:sldId id="428" r:id="rId45"/>
    <p:sldId id="429" r:id="rId46"/>
    <p:sldId id="430" r:id="rId47"/>
    <p:sldId id="431" r:id="rId48"/>
    <p:sldId id="432" r:id="rId49"/>
    <p:sldId id="434" r:id="rId50"/>
    <p:sldId id="446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296" r:id="rId6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20" autoAdjust="0"/>
    <p:restoredTop sz="94862" autoAdjust="0"/>
  </p:normalViewPr>
  <p:slideViewPr>
    <p:cSldViewPr snapToGrid="0">
      <p:cViewPr varScale="1">
        <p:scale>
          <a:sx n="85" d="100"/>
          <a:sy n="85" d="100"/>
        </p:scale>
        <p:origin x="132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7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CB070B-93E8-4E3F-93BA-4C6F4F890423}" type="datetime1">
              <a:rPr lang="es-ES" smtClean="0"/>
              <a:t>28/01/2020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EAA754-C899-4020-AF30-0F80416D4F92}" type="datetime1">
              <a:rPr lang="es-ES" noProof="0" smtClean="0"/>
              <a:t>28/01/2020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8142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4681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279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8904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2001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4740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263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745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7740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511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903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7582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3980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3874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15118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0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3887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7121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948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000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2476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0276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6455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7312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22829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1102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2948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2691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2963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367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34917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5558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2287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669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9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67893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42759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955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4798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84839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268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21825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239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5697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902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74598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63279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911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2462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19553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12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03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4229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51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 con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contenido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contenido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gra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‹#›</a:t>
            </a:fld>
            <a:endParaRPr lang="es-ES" noProof="0"/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ESTADÍSTICA</a:t>
            </a:r>
            <a:r>
              <a:rPr lang="es-ES" sz="1600" b="1" spc="-10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endParaRPr lang="es-ES" sz="1600" b="1" spc="-100" noProof="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r" rtl="0">
              <a:lnSpc>
                <a:spcPts val="1400"/>
              </a:lnSpc>
            </a:pPr>
            <a:r>
              <a:rPr lang="es-ES" sz="1600" b="1" spc="-100" noProof="0" dirty="0">
                <a:solidFill>
                  <a:schemeClr val="tx1"/>
                </a:solidFill>
                <a:latin typeface="Corbel" panose="020B0503020204020204" pitchFamily="34" charset="0"/>
              </a:rPr>
              <a:t>UPV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B5C9CEF-C367-4D81-ACCC-F19BFAF6DF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</a:blip>
          <a:srcRect l="33" r="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620127" y="5938788"/>
            <a:ext cx="2465114" cy="232410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Grado en Ingeniería  Informática</a:t>
            </a:r>
            <a:endParaRPr lang="es-ES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742288"/>
            <a:ext cx="6798250" cy="2278478"/>
          </a:xfrm>
        </p:spPr>
        <p:txBody>
          <a:bodyPr rtlCol="0"/>
          <a:lstStyle/>
          <a:p>
            <a:pPr rtl="0"/>
            <a:r>
              <a:rPr lang="es-ES" dirty="0"/>
              <a:t>Probabilidad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026716"/>
            <a:ext cx="3401478" cy="1815861"/>
          </a:xfrm>
        </p:spPr>
        <p:txBody>
          <a:bodyPr rtlCol="0"/>
          <a:lstStyle/>
          <a:p>
            <a:pPr rtl="0"/>
            <a:endParaRPr lang="es-ES" dirty="0"/>
          </a:p>
        </p:txBody>
      </p:sp>
      <p:pic>
        <p:nvPicPr>
          <p:cNvPr id="1026" name="Picture 2" descr="Resultado de imagen de upv logo">
            <a:extLst>
              <a:ext uri="{FF2B5EF4-FFF2-40B4-BE49-F238E27FC236}">
                <a16:creationId xmlns:a16="http://schemas.microsoft.com/office/drawing/2014/main" id="{B684549A-8235-4189-8E81-DE7ABB4D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82" y="4285852"/>
            <a:ext cx="3670521" cy="12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Logo_2">
            <a:extLst>
              <a:ext uri="{FF2B5EF4-FFF2-40B4-BE49-F238E27FC236}">
                <a16:creationId xmlns:a16="http://schemas.microsoft.com/office/drawing/2014/main" id="{CD8D66E2-91D2-4390-B5A7-AEB62F9D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82" y="6171198"/>
            <a:ext cx="1524000" cy="44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Operaciones con sucesos: componentes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Ejemplos con componentes en serie y en paralelo</a:t>
            </a:r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5923645" cy="4679250"/>
          </a:xfrm>
        </p:spPr>
        <p:txBody>
          <a:bodyPr/>
          <a:lstStyle/>
          <a:p>
            <a:pPr lvl="1"/>
            <a:r>
              <a:rPr lang="es-MX" sz="2600" dirty="0">
                <a:sym typeface="Wingdings" pitchFamily="2" charset="2"/>
              </a:rPr>
              <a:t>¿Cómo representarías el suceso W definido como el dispositivo funciona más de 1000h sin fallar?</a:t>
            </a:r>
            <a:br>
              <a:rPr lang="es-MX" sz="2600" dirty="0">
                <a:sym typeface="Wingdings" pitchFamily="2" charset="2"/>
              </a:rPr>
            </a:br>
            <a:br>
              <a:rPr lang="es-MX" sz="2600" dirty="0">
                <a:sym typeface="Wingdings" pitchFamily="2" charset="2"/>
              </a:rPr>
            </a:br>
            <a:r>
              <a:rPr lang="es-MX" sz="2600" dirty="0">
                <a:sym typeface="Wingdings" pitchFamily="2" charset="2"/>
              </a:rPr>
              <a:t>C1: La componente C1 funciona más de 1000h sin fallar</a:t>
            </a:r>
            <a:br>
              <a:rPr lang="es-MX" sz="2600" dirty="0">
                <a:sym typeface="Wingdings" pitchFamily="2" charset="2"/>
              </a:rPr>
            </a:br>
            <a:r>
              <a:rPr lang="es-MX" sz="2600" dirty="0">
                <a:sym typeface="Wingdings" pitchFamily="2" charset="2"/>
              </a:rPr>
              <a:t>C2: La componente C2 funciona más de 1000h sin fallar</a:t>
            </a:r>
            <a:br>
              <a:rPr lang="es-MX" sz="2600" dirty="0">
                <a:sym typeface="Wingdings" pitchFamily="2" charset="2"/>
              </a:rPr>
            </a:br>
            <a:r>
              <a:rPr lang="es-MX" sz="2600" dirty="0">
                <a:sym typeface="Wingdings" pitchFamily="2" charset="2"/>
              </a:rPr>
              <a:t>C3: La componente C3 funciona más de 1000h sin fallar</a:t>
            </a:r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10</a:t>
            </a:fld>
            <a:endParaRPr lang="es-ES" noProof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FC625D-18FB-4F44-984D-CE288A13E06E}"/>
              </a:ext>
            </a:extLst>
          </p:cNvPr>
          <p:cNvSpPr/>
          <p:nvPr/>
        </p:nvSpPr>
        <p:spPr>
          <a:xfrm>
            <a:off x="6869288" y="1749067"/>
            <a:ext cx="1004711" cy="5200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C1</a:t>
            </a:r>
            <a:endParaRPr lang="es-E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F91C5C-183A-4155-91B8-12CFC7C5908E}"/>
              </a:ext>
            </a:extLst>
          </p:cNvPr>
          <p:cNvSpPr/>
          <p:nvPr/>
        </p:nvSpPr>
        <p:spPr>
          <a:xfrm>
            <a:off x="8760178" y="1749067"/>
            <a:ext cx="1004711" cy="5200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C2</a:t>
            </a:r>
            <a:endParaRPr lang="es-E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BA7075-AE2F-4D9E-8573-83B35D7A4947}"/>
              </a:ext>
            </a:extLst>
          </p:cNvPr>
          <p:cNvCxnSpPr>
            <a:endCxn id="15" idx="1"/>
          </p:cNvCxnSpPr>
          <p:nvPr/>
        </p:nvCxnSpPr>
        <p:spPr>
          <a:xfrm>
            <a:off x="6592711" y="2009067"/>
            <a:ext cx="2765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12514E-FBAF-49BB-A352-F5D8F0D441E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873999" y="2009067"/>
            <a:ext cx="88617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A00FE08-60BC-484B-A3DA-FEFAFC910906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9764889" y="2009067"/>
            <a:ext cx="3838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E1E8094-7417-4F36-B4C0-734655BAC04E}"/>
              </a:ext>
            </a:extLst>
          </p:cNvPr>
          <p:cNvSpPr/>
          <p:nvPr/>
        </p:nvSpPr>
        <p:spPr>
          <a:xfrm>
            <a:off x="7755467" y="3591625"/>
            <a:ext cx="1004711" cy="5200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C1</a:t>
            </a:r>
            <a:endParaRPr lang="es-E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564D9C-DFD1-4DCB-AB09-CA53F3173F85}"/>
              </a:ext>
            </a:extLst>
          </p:cNvPr>
          <p:cNvSpPr/>
          <p:nvPr/>
        </p:nvSpPr>
        <p:spPr>
          <a:xfrm>
            <a:off x="7755466" y="4712400"/>
            <a:ext cx="1004711" cy="5200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C2</a:t>
            </a:r>
            <a:endParaRPr lang="es-E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C19DFE-1686-4305-9BDF-CAB02CBE7A63}"/>
              </a:ext>
            </a:extLst>
          </p:cNvPr>
          <p:cNvSpPr/>
          <p:nvPr/>
        </p:nvSpPr>
        <p:spPr>
          <a:xfrm>
            <a:off x="7755465" y="5931250"/>
            <a:ext cx="1004711" cy="52000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C3</a:t>
            </a:r>
            <a:endParaRPr lang="es-E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9DF245-525A-4621-BBEE-E831AA8397A9}"/>
              </a:ext>
            </a:extLst>
          </p:cNvPr>
          <p:cNvCxnSpPr/>
          <p:nvPr/>
        </p:nvCxnSpPr>
        <p:spPr>
          <a:xfrm>
            <a:off x="6592711" y="4955111"/>
            <a:ext cx="2765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EED53B5-C5D2-4DB3-A0D3-208E43F8B5F1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869288" y="4960044"/>
            <a:ext cx="886178" cy="123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7A1B40-022F-4F99-8886-44F5920C0A5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6965245" y="3851625"/>
            <a:ext cx="7902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2D39A27-D591-48C9-8BAB-12B489A654BB}"/>
              </a:ext>
            </a:extLst>
          </p:cNvPr>
          <p:cNvCxnSpPr>
            <a:cxnSpLocks/>
          </p:cNvCxnSpPr>
          <p:nvPr/>
        </p:nvCxnSpPr>
        <p:spPr>
          <a:xfrm flipV="1">
            <a:off x="6965244" y="4966222"/>
            <a:ext cx="0" cy="12250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2DACDC0-F0B4-4F54-98B5-B83B49120E28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6965245" y="6191250"/>
            <a:ext cx="7902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7AD6DC-3E56-46E4-A33D-612D72117DE9}"/>
              </a:ext>
            </a:extLst>
          </p:cNvPr>
          <p:cNvCxnSpPr>
            <a:cxnSpLocks/>
          </p:cNvCxnSpPr>
          <p:nvPr/>
        </p:nvCxnSpPr>
        <p:spPr>
          <a:xfrm flipH="1">
            <a:off x="8771467" y="3851625"/>
            <a:ext cx="7902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DACD98-73FD-4BEA-BDF9-3B1B88BA40FB}"/>
              </a:ext>
            </a:extLst>
          </p:cNvPr>
          <p:cNvCxnSpPr>
            <a:cxnSpLocks/>
          </p:cNvCxnSpPr>
          <p:nvPr/>
        </p:nvCxnSpPr>
        <p:spPr>
          <a:xfrm>
            <a:off x="8771467" y="4966222"/>
            <a:ext cx="7902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7E14D1C-D4C6-461F-889B-C872310ECBA9}"/>
              </a:ext>
            </a:extLst>
          </p:cNvPr>
          <p:cNvCxnSpPr>
            <a:cxnSpLocks/>
          </p:cNvCxnSpPr>
          <p:nvPr/>
        </p:nvCxnSpPr>
        <p:spPr>
          <a:xfrm flipV="1">
            <a:off x="8771467" y="6185073"/>
            <a:ext cx="790222" cy="61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0531BB5-3A0A-4F09-A2AE-9AF67DC5DDC7}"/>
              </a:ext>
            </a:extLst>
          </p:cNvPr>
          <p:cNvCxnSpPr>
            <a:cxnSpLocks/>
          </p:cNvCxnSpPr>
          <p:nvPr/>
        </p:nvCxnSpPr>
        <p:spPr>
          <a:xfrm flipV="1">
            <a:off x="6965244" y="3851625"/>
            <a:ext cx="0" cy="11207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04EC355-1AB7-490A-A2D0-76FC521BE70F}"/>
              </a:ext>
            </a:extLst>
          </p:cNvPr>
          <p:cNvCxnSpPr>
            <a:cxnSpLocks/>
          </p:cNvCxnSpPr>
          <p:nvPr/>
        </p:nvCxnSpPr>
        <p:spPr>
          <a:xfrm flipV="1">
            <a:off x="9561689" y="3845446"/>
            <a:ext cx="0" cy="11207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90347C-DC81-4FEE-8163-A3EB2256842D}"/>
              </a:ext>
            </a:extLst>
          </p:cNvPr>
          <p:cNvCxnSpPr>
            <a:cxnSpLocks/>
          </p:cNvCxnSpPr>
          <p:nvPr/>
        </p:nvCxnSpPr>
        <p:spPr>
          <a:xfrm flipV="1">
            <a:off x="9556045" y="4966222"/>
            <a:ext cx="0" cy="12250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32B20DC-7C0C-483C-B308-B1981CA42196}"/>
              </a:ext>
            </a:extLst>
          </p:cNvPr>
          <p:cNvCxnSpPr>
            <a:cxnSpLocks/>
          </p:cNvCxnSpPr>
          <p:nvPr/>
        </p:nvCxnSpPr>
        <p:spPr>
          <a:xfrm>
            <a:off x="9561688" y="4953865"/>
            <a:ext cx="3951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30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Operaciones con sucesos: más ejemplos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Encuentra la expresión en álgebra de sucesos o el significado de la expresión en álgebra de sucesos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marL="266700" lvl="1" indent="0">
                  <a:buNone/>
                </a:pPr>
                <a:r>
                  <a:rPr lang="es-MX" sz="2800" i="1" dirty="0">
                    <a:latin typeface="Cambria Math" panose="02040503050406030204" pitchFamily="18" charset="0"/>
                    <a:sym typeface="Wingdings" pitchFamily="2" charset="2"/>
                  </a:rPr>
                  <a:t>E = Estudiantes de la UPV</a:t>
                </a:r>
              </a:p>
              <a:p>
                <a:pPr marL="266700" lvl="1" indent="0">
                  <a:buNone/>
                </a:pPr>
                <a14:m>
                  <m:oMath xmlns:m="http://schemas.openxmlformats.org/officeDocument/2006/math">
                    <m:r>
                      <a:rPr lang="es-MX" sz="280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MX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𝐶h𝑖𝑐𝑎</m:t>
                        </m:r>
                      </m:e>
                    </m:d>
                    <m:r>
                      <a:rPr lang="es-MX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  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𝐵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={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𝐶h𝑖𝑐𝑜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}</m:t>
                    </m:r>
                  </m:oMath>
                </a14:m>
                <a:r>
                  <a:rPr lang="es-MX" sz="2800" b="0" dirty="0">
                    <a:sym typeface="Wingdings" pitchFamily="2" charset="2"/>
                  </a:rPr>
                  <a:t>  C={Ojos azules}</a:t>
                </a:r>
              </a:p>
              <a:p>
                <a:pPr marL="266700" lvl="1" indent="0">
                  <a:buNone/>
                </a:pPr>
                <a:endParaRPr lang="es-MX" sz="2800" dirty="0">
                  <a:sym typeface="Wingdings" pitchFamily="2" charset="2"/>
                </a:endParaRPr>
              </a:p>
              <a:p>
                <a:pPr marL="781050" lvl="1" indent="-514350">
                  <a:buAutoNum type="alphaUcParenR"/>
                </a:pPr>
                <a:r>
                  <a:rPr lang="es-MX" sz="2800" dirty="0">
                    <a:sym typeface="Wingdings" pitchFamily="2" charset="2"/>
                  </a:rPr>
                  <a:t>Personas sin ojos azules</a:t>
                </a:r>
              </a:p>
              <a:p>
                <a:pPr marL="781050" lvl="1" indent="-514350">
                  <a:buAutoNum type="alphaUcParenR"/>
                </a:pPr>
                <a:r>
                  <a:rPr lang="es-MX" sz="2800" dirty="0">
                    <a:sym typeface="Wingdings" pitchFamily="2" charset="2"/>
                  </a:rPr>
                  <a:t>Chicas con ojos azules</a:t>
                </a:r>
              </a:p>
              <a:p>
                <a:pPr marL="781050" lvl="1" indent="-514350">
                  <a:buAutoNum type="alphaUcParenR"/>
                </a:pPr>
                <a:r>
                  <a:rPr lang="es-MX" sz="2800" dirty="0">
                    <a:sym typeface="Wingdings" pitchFamily="2" charset="2"/>
                  </a:rPr>
                  <a:t>Chicos que no tienen los ojos azules</a:t>
                </a:r>
              </a:p>
              <a:p>
                <a:pPr marL="781050" lvl="1" indent="-514350">
                  <a:buAutoNum type="alphaUcParenR"/>
                </a:pPr>
                <a:r>
                  <a:rPr lang="es-MX" sz="2800" dirty="0">
                    <a:sym typeface="Wingdings" pitchFamily="2" charset="2"/>
                  </a:rPr>
                  <a:t>C</a:t>
                </a:r>
                <a:r>
                  <a:rPr lang="es-MX" sz="2800" b="0" dirty="0">
                    <a:sym typeface="Wingdings" pitchFamily="2" charset="2"/>
                  </a:rPr>
                  <a:t>hicas o estudiantes con ojos azules</a:t>
                </a:r>
              </a:p>
              <a:p>
                <a:pPr marL="781050" lvl="1" indent="-514350"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∩</m:t>
                        </m:r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</m:e>
                    </m:acc>
                  </m:oMath>
                </a14:m>
                <a:endParaRPr lang="es-MX" sz="2800" b="0" dirty="0">
                  <a:sym typeface="Wingdings" pitchFamily="2" charset="2"/>
                </a:endParaRPr>
              </a:p>
              <a:p>
                <a:pPr marL="781050" lvl="1" indent="-514350">
                  <a:buAutoNum type="alphaUcParenR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𝐶</m:t>
                        </m:r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∪</m:t>
                        </m:r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</m:e>
                    </m:acc>
                  </m:oMath>
                </a14:m>
                <a:endParaRPr lang="es-MX" sz="2800" b="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 t="-32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57097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825380"/>
            <a:ext cx="6798250" cy="2195386"/>
          </a:xfrm>
        </p:spPr>
        <p:txBody>
          <a:bodyPr rtlCol="0"/>
          <a:lstStyle/>
          <a:p>
            <a:pPr rtl="0"/>
            <a:r>
              <a:rPr lang="es-ES" dirty="0"/>
              <a:t>probabilidad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043494"/>
            <a:ext cx="2456210" cy="1799083"/>
          </a:xfrm>
        </p:spPr>
        <p:txBody>
          <a:bodyPr rtlCol="0"/>
          <a:lstStyle/>
          <a:p>
            <a:pPr rtl="0"/>
            <a:r>
              <a:rPr lang="es-MX" dirty="0"/>
              <a:t>Definiciones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951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Definición de probabilidad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Definición frecuentista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lvl="1"/>
                <a:r>
                  <a:rPr lang="es-ES" sz="2400" dirty="0">
                    <a:sym typeface="Wingdings" pitchFamily="2" charset="2"/>
                  </a:rPr>
                  <a:t>La probabilidad nos permite </a:t>
                </a:r>
                <a:r>
                  <a:rPr lang="es-ES" sz="2400" b="1" dirty="0">
                    <a:sym typeface="Wingdings" pitchFamily="2" charset="2"/>
                  </a:rPr>
                  <a:t>asociar grados de certeza </a:t>
                </a:r>
                <a:r>
                  <a:rPr lang="es-ES" sz="2400" dirty="0">
                    <a:sym typeface="Wingdings" pitchFamily="2" charset="2"/>
                  </a:rPr>
                  <a:t>a un suceso A dentro de un espacio </a:t>
                </a:r>
                <a:r>
                  <a:rPr lang="es-ES" sz="2400" dirty="0" err="1">
                    <a:sym typeface="Wingdings" pitchFamily="2" charset="2"/>
                  </a:rPr>
                  <a:t>muestral</a:t>
                </a:r>
                <a:r>
                  <a:rPr lang="es-ES" sz="2400" dirty="0">
                    <a:sym typeface="Wingdings" pitchFamily="2" charset="2"/>
                  </a:rPr>
                  <a:t> (E). Lo denotamos con P(A)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0≤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d>
                      <m:dPr>
                        <m:ctrlPr>
                          <a:rPr lang="es-E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</m:d>
                    <m:r>
                      <a:rPr lang="es-E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≤1</m:t>
                    </m:r>
                  </m:oMath>
                </a14:m>
                <a:endParaRPr lang="es-ES" sz="2200" dirty="0">
                  <a:sym typeface="Wingdings" pitchFamily="2" charset="2"/>
                </a:endParaRPr>
              </a:p>
              <a:p>
                <a:pPr lvl="2"/>
                <a:r>
                  <a:rPr lang="es-ES" sz="2200" dirty="0">
                    <a:sym typeface="Wingdings" pitchFamily="2" charset="2"/>
                  </a:rPr>
                  <a:t>Lo podemos interpretar como la </a:t>
                </a:r>
                <a:r>
                  <a:rPr lang="es-ES" sz="2200" b="1" dirty="0">
                    <a:sym typeface="Wingdings" pitchFamily="2" charset="2"/>
                  </a:rPr>
                  <a:t>proporción de individuos </a:t>
                </a:r>
                <a:r>
                  <a:rPr lang="es-ES" sz="2200" dirty="0">
                    <a:sym typeface="Wingdings" pitchFamily="2" charset="2"/>
                  </a:rPr>
                  <a:t>en los que se </a:t>
                </a:r>
                <a:r>
                  <a:rPr lang="es-ES" sz="2200" b="1" dirty="0">
                    <a:sym typeface="Wingdings" pitchFamily="2" charset="2"/>
                  </a:rPr>
                  <a:t>verifica el suceso</a:t>
                </a:r>
                <a:r>
                  <a:rPr lang="es-ES" sz="2200" dirty="0">
                    <a:sym typeface="Wingdings" pitchFamily="2" charset="2"/>
                  </a:rPr>
                  <a:t>.</a:t>
                </a:r>
              </a:p>
              <a:p>
                <a:pPr lvl="2"/>
                <a:r>
                  <a:rPr lang="es-ES" sz="2200" dirty="0">
                    <a:sym typeface="Wingdings" pitchFamily="2" charset="2"/>
                  </a:rPr>
                  <a:t>Cuando teníamos una </a:t>
                </a:r>
                <a:r>
                  <a:rPr lang="es-ES" sz="2200" b="1" dirty="0">
                    <a:sym typeface="Wingdings" pitchFamily="2" charset="2"/>
                  </a:rPr>
                  <a:t>muestra</a:t>
                </a:r>
                <a:r>
                  <a:rPr lang="es-ES" sz="2200" dirty="0">
                    <a:sym typeface="Wingdings" pitchFamily="2" charset="2"/>
                  </a:rPr>
                  <a:t> hablábamos de la </a:t>
                </a:r>
                <a:r>
                  <a:rPr lang="es-ES" sz="2200" b="1" dirty="0">
                    <a:sym typeface="Wingdings" pitchFamily="2" charset="2"/>
                  </a:rPr>
                  <a:t>frecuencia relativa</a:t>
                </a:r>
                <a:r>
                  <a:rPr lang="es-ES" sz="2200" dirty="0">
                    <a:sym typeface="Wingdings" pitchFamily="2" charset="2"/>
                  </a:rPr>
                  <a:t>, cuando hablamos de la </a:t>
                </a:r>
                <a:r>
                  <a:rPr lang="es-ES" sz="2200" b="1" dirty="0">
                    <a:sym typeface="Wingdings" pitchFamily="2" charset="2"/>
                  </a:rPr>
                  <a:t>población</a:t>
                </a:r>
                <a:r>
                  <a:rPr lang="es-ES" sz="2200" dirty="0">
                    <a:sym typeface="Wingdings" pitchFamily="2" charset="2"/>
                  </a:rPr>
                  <a:t> hablamos de la </a:t>
                </a:r>
                <a:r>
                  <a:rPr lang="es-ES" sz="2200" b="1" dirty="0">
                    <a:sym typeface="Wingdings" pitchFamily="2" charset="2"/>
                  </a:rPr>
                  <a:t>probabilidad</a:t>
                </a:r>
                <a:r>
                  <a:rPr lang="es-ES" sz="2200" dirty="0">
                    <a:sym typeface="Wingdings" pitchFamily="2" charset="2"/>
                  </a:rPr>
                  <a:t>.</a:t>
                </a: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Otras propiedades</a:t>
                </a:r>
              </a:p>
              <a:p>
                <a:pPr lvl="2"/>
                <a:r>
                  <a:rPr lang="es-ES" sz="2200" dirty="0">
                    <a:sym typeface="Wingdings" pitchFamily="2" charset="2"/>
                  </a:rPr>
                  <a:t>P(E) = 1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d>
                      <m:dPr>
                        <m:ctrlPr>
                          <a:rPr lang="es-E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s-ES" sz="22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accPr>
                          <m:e>
                            <m:r>
                              <a:rPr lang="es-ES" sz="2200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s-E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=1 −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d>
                      <m:dPr>
                        <m:ctrlPr>
                          <a:rPr lang="es-E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</m:d>
                  </m:oMath>
                </a14:m>
                <a:endParaRPr lang="es-ES" sz="2200" b="0" dirty="0">
                  <a:sym typeface="Wingdings" pitchFamily="2" charset="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d>
                      <m:dPr>
                        <m:ctrlPr>
                          <a:rPr lang="es-ES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itchFamily="2" charset="2"/>
                          </a:rPr>
                          <m:t>Φ</m:t>
                        </m:r>
                      </m:e>
                    </m:d>
                    <m:r>
                      <a:rPr lang="es-E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=0</m:t>
                    </m:r>
                  </m:oMath>
                </a14:m>
                <a:endParaRPr lang="es-ES" sz="2200" dirty="0">
                  <a:sym typeface="Wingdings" pitchFamily="2" charset="2"/>
                </a:endParaRPr>
              </a:p>
              <a:p>
                <a:pPr lvl="1"/>
                <a:endParaRPr lang="es-ES" sz="2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 t="-2703" r="-13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4926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¿Cuál es la relación entre frecuencia relativa y probabilidad?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La ley de los grandes números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lvl="1"/>
            <a:r>
              <a:rPr lang="es-ES" sz="2400" dirty="0">
                <a:sym typeface="Wingdings" pitchFamily="2" charset="2"/>
              </a:rPr>
              <a:t>Cuanto la muestra es mayor, la frecuencia relativa de una muestra más se acerca a la probabilidad en la población  Ley de los grandes números</a:t>
            </a:r>
          </a:p>
          <a:p>
            <a:pPr lvl="1"/>
            <a:r>
              <a:rPr lang="es-ES" sz="2400" dirty="0">
                <a:sym typeface="Wingdings" pitchFamily="2" charset="2"/>
              </a:rPr>
              <a:t>Ver simulación en Notebook de Python…</a:t>
            </a:r>
            <a:endParaRPr lang="es-ES" sz="2200" dirty="0">
              <a:sym typeface="Wingdings" pitchFamily="2" charset="2"/>
            </a:endParaRPr>
          </a:p>
          <a:p>
            <a:pPr lvl="1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218518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Cálculo de probabilidad en poblaciones finitas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Regla de Laplace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lvl="1"/>
                <a:r>
                  <a:rPr lang="es-ES" sz="2400" dirty="0">
                    <a:sym typeface="Wingdings" pitchFamily="2" charset="2"/>
                  </a:rPr>
                  <a:t>Asumimos una población E de carácter </a:t>
                </a:r>
                <a:r>
                  <a:rPr lang="es-ES" sz="2400" b="1" dirty="0">
                    <a:sym typeface="Wingdings" pitchFamily="2" charset="2"/>
                  </a:rPr>
                  <a:t>finito</a:t>
                </a: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Asumimos que todos los individuos/valores de la población son igualmente probables (</a:t>
                </a:r>
                <a:r>
                  <a:rPr lang="es-ES" sz="2400" b="1" dirty="0">
                    <a:sym typeface="Wingdings" pitchFamily="2" charset="2"/>
                  </a:rPr>
                  <a:t>simetría</a:t>
                </a:r>
                <a:r>
                  <a:rPr lang="es-ES" sz="2400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En esos casos, podemos calcular la probabilidad de un suceso A en dicha población como:</a:t>
                </a:r>
              </a:p>
              <a:p>
                <a:pPr marL="266700" lvl="1" indent="0">
                  <a:buNone/>
                </a:pPr>
                <a:endParaRPr lang="es-ES" sz="32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𝑁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ú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𝑚𝑒𝑟𝑜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𝑑𝑒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𝑣𝑎𝑙𝑜𝑟𝑒𝑠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𝑞𝑢𝑒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𝑐𝑢𝑚𝑝𝑙𝑒𝑛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𝑐𝑜𝑛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𝑁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ú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𝑚𝑒𝑟𝑜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𝑡𝑜𝑡𝑎𝑙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𝑑𝑒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𝑣𝑎𝑙𝑜𝑟𝑒𝑠</m:t>
                          </m:r>
                        </m:den>
                      </m:f>
                    </m:oMath>
                  </m:oMathPara>
                </a14:m>
                <a:endParaRPr lang="es-ES" sz="2200" dirty="0">
                  <a:sym typeface="Wingdings" pitchFamily="2" charset="2"/>
                </a:endParaRPr>
              </a:p>
              <a:p>
                <a:pPr lvl="1"/>
                <a:endParaRPr lang="es-ES" sz="2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81322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Cálculo de probabilidad en poblaciones finitas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Regla de Laplace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lvl="1"/>
                <a:r>
                  <a:rPr lang="es-ES" sz="2400" dirty="0">
                    <a:sym typeface="Wingdings" pitchFamily="2" charset="2"/>
                  </a:rPr>
                  <a:t>Asumimos una población E de carácter </a:t>
                </a:r>
                <a:r>
                  <a:rPr lang="es-ES" sz="2400" b="1" dirty="0">
                    <a:sym typeface="Wingdings" pitchFamily="2" charset="2"/>
                  </a:rPr>
                  <a:t>finito</a:t>
                </a: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Asumimos que todos los individuos/valores de la población son igualmente probables (</a:t>
                </a:r>
                <a:r>
                  <a:rPr lang="es-ES" sz="2400" b="1" dirty="0">
                    <a:sym typeface="Wingdings" pitchFamily="2" charset="2"/>
                  </a:rPr>
                  <a:t>simetría</a:t>
                </a:r>
                <a:r>
                  <a:rPr lang="es-ES" sz="2400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En esos casos, podemos calcular la probabilidad de un suceso A en dicha población como:</a:t>
                </a:r>
              </a:p>
              <a:p>
                <a:pPr marL="266700" lvl="1" indent="0">
                  <a:buNone/>
                </a:pPr>
                <a:endParaRPr lang="es-ES" sz="32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𝑁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ú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𝑚𝑒𝑟𝑜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𝑑𝑒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𝑣𝑎𝑙𝑜𝑟𝑒𝑠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𝑞𝑢𝑒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𝑐𝑢𝑚𝑝𝑙𝑒𝑛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𝑐𝑜𝑛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𝑁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ú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𝑚𝑒𝑟𝑜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𝑡𝑜𝑡𝑎𝑙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𝑑𝑒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𝑣𝑎𝑙𝑜𝑟𝑒𝑠</m:t>
                          </m:r>
                        </m:den>
                      </m:f>
                    </m:oMath>
                  </m:oMathPara>
                </a14:m>
                <a:endParaRPr lang="es-ES" sz="2200" dirty="0">
                  <a:sym typeface="Wingdings" pitchFamily="2" charset="2"/>
                </a:endParaRPr>
              </a:p>
              <a:p>
                <a:pPr lvl="1"/>
                <a:endParaRPr lang="es-ES" sz="2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284185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Cálculo de probabilidad en poblaciones finitas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Regla de Laplace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lvl="1"/>
                <a:r>
                  <a:rPr lang="es-ES" sz="2400" dirty="0">
                    <a:sym typeface="Wingdings" pitchFamily="2" charset="2"/>
                  </a:rPr>
                  <a:t>Asumimos una población E de carácter </a:t>
                </a:r>
                <a:r>
                  <a:rPr lang="es-ES" sz="2400" b="1" dirty="0">
                    <a:sym typeface="Wingdings" pitchFamily="2" charset="2"/>
                  </a:rPr>
                  <a:t>finito</a:t>
                </a: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Asumimos que todos los individuos/valores de la población son igualmente probables (</a:t>
                </a:r>
                <a:r>
                  <a:rPr lang="es-ES" sz="2400" b="1" dirty="0">
                    <a:sym typeface="Wingdings" pitchFamily="2" charset="2"/>
                  </a:rPr>
                  <a:t>simetría</a:t>
                </a:r>
                <a:r>
                  <a:rPr lang="es-ES" sz="2400" dirty="0">
                    <a:sym typeface="Wingdings" pitchFamily="2" charset="2"/>
                  </a:rPr>
                  <a:t>)</a:t>
                </a: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En esos casos, podemos calcular la probabilidad de un suceso A en dicha población como:</a:t>
                </a:r>
              </a:p>
              <a:p>
                <a:pPr marL="266700" lvl="1" indent="0">
                  <a:buNone/>
                </a:pPr>
                <a:endParaRPr lang="es-ES" sz="32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𝑁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ú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𝑚𝑒𝑟𝑜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𝑑𝑒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𝑣𝑎𝑙𝑜𝑟𝑒𝑠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𝑞𝑢𝑒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𝑐𝑢𝑚𝑝𝑙𝑒𝑛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𝑐𝑜𝑛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𝑁</m:t>
                          </m:r>
                          <m:r>
                            <a:rPr lang="es-ES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ú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𝑚𝑒𝑟𝑜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𝑡𝑜𝑡𝑎𝑙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𝑑𝑒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𝑣𝑎𝑙𝑜𝑟𝑒𝑠</m:t>
                          </m:r>
                        </m:den>
                      </m:f>
                    </m:oMath>
                  </m:oMathPara>
                </a14:m>
                <a:endParaRPr lang="es-ES" sz="2200" dirty="0">
                  <a:sym typeface="Wingdings" pitchFamily="2" charset="2"/>
                </a:endParaRPr>
              </a:p>
              <a:p>
                <a:pPr lvl="1"/>
                <a:endParaRPr lang="es-ES" sz="2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17</a:t>
            </a:fld>
            <a:endParaRPr lang="es-ES" noProof="1"/>
          </a:p>
        </p:txBody>
      </p:sp>
      <p:sp>
        <p:nvSpPr>
          <p:cNvPr id="5" name="Llamada rectangular redondeada 4">
            <a:extLst>
              <a:ext uri="{FF2B5EF4-FFF2-40B4-BE49-F238E27FC236}">
                <a16:creationId xmlns:a16="http://schemas.microsoft.com/office/drawing/2014/main" id="{1E1A3F24-4A28-154F-B097-B79E597ACE07}"/>
              </a:ext>
            </a:extLst>
          </p:cNvPr>
          <p:cNvSpPr/>
          <p:nvPr/>
        </p:nvSpPr>
        <p:spPr>
          <a:xfrm>
            <a:off x="5867400" y="4892994"/>
            <a:ext cx="3977640" cy="1783080"/>
          </a:xfrm>
          <a:prstGeom prst="wedgeRoundRectCallout">
            <a:avLst>
              <a:gd name="adj1" fmla="val -59913"/>
              <a:gd name="adj2" fmla="val -50321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¿Y cuando no todos los valores son igualmente probables? ¿Y si no es finito?</a:t>
            </a:r>
          </a:p>
          <a:p>
            <a:pPr algn="ctr"/>
            <a:r>
              <a:rPr lang="es-ES" sz="2000" dirty="0"/>
              <a:t>Contamos con otras herramientas, ya las veremos…</a:t>
            </a:r>
          </a:p>
        </p:txBody>
      </p:sp>
    </p:spTree>
    <p:extLst>
      <p:ext uri="{BB962C8B-B14F-4D97-AF65-F5344CB8AC3E}">
        <p14:creationId xmlns:p14="http://schemas.microsoft.com/office/powerpoint/2010/main" val="219468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Ejemplo regla de laplace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lvl="1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18</a:t>
            </a:fld>
            <a:endParaRPr lang="es-ES" noProof="1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B9B2583-13D8-0A4E-8F28-FE15A48F36B6}"/>
              </a:ext>
            </a:extLst>
          </p:cNvPr>
          <p:cNvSpPr/>
          <p:nvPr/>
        </p:nvSpPr>
        <p:spPr>
          <a:xfrm>
            <a:off x="1533871" y="2686785"/>
            <a:ext cx="6309360" cy="310437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892EB7-3A3D-1646-9F58-E42F26AE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4" y="2494770"/>
            <a:ext cx="1597075" cy="1600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096AE04-26A7-7149-A47D-768EC699390D}"/>
              </a:ext>
            </a:extLst>
          </p:cNvPr>
          <p:cNvSpPr txBox="1"/>
          <p:nvPr/>
        </p:nvSpPr>
        <p:spPr>
          <a:xfrm>
            <a:off x="3202891" y="3002482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485A89-C326-B14B-B253-C5EB956A981D}"/>
              </a:ext>
            </a:extLst>
          </p:cNvPr>
          <p:cNvSpPr txBox="1"/>
          <p:nvPr/>
        </p:nvSpPr>
        <p:spPr>
          <a:xfrm>
            <a:off x="3583891" y="439681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F2595D1-0F20-E04D-816D-0831D4B9B040}"/>
              </a:ext>
            </a:extLst>
          </p:cNvPr>
          <p:cNvSpPr txBox="1"/>
          <p:nvPr/>
        </p:nvSpPr>
        <p:spPr>
          <a:xfrm>
            <a:off x="4290988" y="3002481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50A136-DFE5-4A4F-B77E-7E62EB9D47D5}"/>
              </a:ext>
            </a:extLst>
          </p:cNvPr>
          <p:cNvSpPr txBox="1"/>
          <p:nvPr/>
        </p:nvSpPr>
        <p:spPr>
          <a:xfrm>
            <a:off x="4916854" y="439681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ABB9EB-EEBB-B54F-A868-D77B7DB21D30}"/>
              </a:ext>
            </a:extLst>
          </p:cNvPr>
          <p:cNvSpPr txBox="1"/>
          <p:nvPr/>
        </p:nvSpPr>
        <p:spPr>
          <a:xfrm>
            <a:off x="5604243" y="3002480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79D75F3-13B1-934E-AC4D-F3BDBCBD5D6B}"/>
              </a:ext>
            </a:extLst>
          </p:cNvPr>
          <p:cNvSpPr txBox="1"/>
          <p:nvPr/>
        </p:nvSpPr>
        <p:spPr>
          <a:xfrm>
            <a:off x="6117514" y="4396817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6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65BFF61-DB7C-D848-AC25-D35E897321A5}"/>
              </a:ext>
            </a:extLst>
          </p:cNvPr>
          <p:cNvSpPr txBox="1"/>
          <p:nvPr/>
        </p:nvSpPr>
        <p:spPr>
          <a:xfrm>
            <a:off x="7953434" y="1359158"/>
            <a:ext cx="40233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 = Números pares mayores que 4</a:t>
            </a:r>
          </a:p>
          <a:p>
            <a:endParaRPr lang="es-ES" sz="2800" dirty="0"/>
          </a:p>
          <a:p>
            <a:r>
              <a:rPr lang="es-ES" sz="2800" dirty="0"/>
              <a:t>B = Números múltiplos de 3</a:t>
            </a:r>
          </a:p>
          <a:p>
            <a:endParaRPr lang="es-ES" sz="2800" dirty="0"/>
          </a:p>
          <a:p>
            <a:r>
              <a:rPr lang="es-ES" sz="2800" dirty="0"/>
              <a:t>C = Números primos</a:t>
            </a:r>
          </a:p>
          <a:p>
            <a:endParaRPr lang="es-ES" sz="2800" dirty="0"/>
          </a:p>
          <a:p>
            <a:r>
              <a:rPr lang="es-ES" sz="2800" dirty="0"/>
              <a:t>P(A) = ???</a:t>
            </a:r>
          </a:p>
          <a:p>
            <a:r>
              <a:rPr lang="es-ES" sz="2800" dirty="0"/>
              <a:t>P(B) = ???</a:t>
            </a:r>
          </a:p>
          <a:p>
            <a:r>
              <a:rPr lang="es-ES" sz="2800" dirty="0"/>
              <a:t>P(C) = ???</a:t>
            </a:r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75764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y álgebra de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Unión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∪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19</a:t>
            </a:fld>
            <a:endParaRPr lang="es-ES" noProof="1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F61DA81-C387-0343-A7C2-8EFF4A965B0C}"/>
              </a:ext>
            </a:extLst>
          </p:cNvPr>
          <p:cNvSpPr/>
          <p:nvPr/>
        </p:nvSpPr>
        <p:spPr>
          <a:xfrm>
            <a:off x="2318139" y="3870960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s-ES" sz="4000" dirty="0"/>
              <a:t>A</a:t>
            </a:r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457B8F0-9CA2-6747-8359-BD236957989D}"/>
              </a:ext>
            </a:extLst>
          </p:cNvPr>
          <p:cNvSpPr/>
          <p:nvPr/>
        </p:nvSpPr>
        <p:spPr>
          <a:xfrm>
            <a:off x="4204279" y="3870960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4000" dirty="0"/>
              <a:t>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712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825380"/>
            <a:ext cx="6798250" cy="2195386"/>
          </a:xfrm>
        </p:spPr>
        <p:txBody>
          <a:bodyPr rtlCol="0"/>
          <a:lstStyle/>
          <a:p>
            <a:pPr rtl="0"/>
            <a:r>
              <a:rPr lang="es-ES" dirty="0"/>
              <a:t>Espacios </a:t>
            </a:r>
            <a:r>
              <a:rPr lang="es-ES" dirty="0" err="1"/>
              <a:t>muestrales</a:t>
            </a:r>
            <a:r>
              <a:rPr lang="es-ES" dirty="0"/>
              <a:t>, sucesos y álgebra de sucesos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043494"/>
            <a:ext cx="2456210" cy="1799083"/>
          </a:xfrm>
        </p:spPr>
        <p:txBody>
          <a:bodyPr rtlCol="0"/>
          <a:lstStyle/>
          <a:p>
            <a:pPr rtl="0"/>
            <a:r>
              <a:rPr lang="es-MX" dirty="0"/>
              <a:t>Estudio de una única característica aleatoria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901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y álgebra de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Unión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∪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E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20</a:t>
            </a:fld>
            <a:endParaRPr lang="es-ES" noProof="1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F61DA81-C387-0343-A7C2-8EFF4A965B0C}"/>
              </a:ext>
            </a:extLst>
          </p:cNvPr>
          <p:cNvSpPr/>
          <p:nvPr/>
        </p:nvSpPr>
        <p:spPr>
          <a:xfrm>
            <a:off x="2318139" y="3870960"/>
            <a:ext cx="2712720" cy="24545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/>
              <a:t>A</a:t>
            </a:r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457B8F0-9CA2-6747-8359-BD236957989D}"/>
              </a:ext>
            </a:extLst>
          </p:cNvPr>
          <p:cNvSpPr/>
          <p:nvPr/>
        </p:nvSpPr>
        <p:spPr>
          <a:xfrm>
            <a:off x="4204279" y="3870960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4000" dirty="0"/>
              <a:t>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41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y álgebra de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Unión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∪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s-E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21</a:t>
            </a:fld>
            <a:endParaRPr lang="es-ES" noProof="1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F61DA81-C387-0343-A7C2-8EFF4A965B0C}"/>
              </a:ext>
            </a:extLst>
          </p:cNvPr>
          <p:cNvSpPr/>
          <p:nvPr/>
        </p:nvSpPr>
        <p:spPr>
          <a:xfrm>
            <a:off x="2318139" y="3870960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s-ES" sz="4000" dirty="0"/>
              <a:t>A</a:t>
            </a:r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457B8F0-9CA2-6747-8359-BD236957989D}"/>
              </a:ext>
            </a:extLst>
          </p:cNvPr>
          <p:cNvSpPr/>
          <p:nvPr/>
        </p:nvSpPr>
        <p:spPr>
          <a:xfrm>
            <a:off x="4204279" y="3870960"/>
            <a:ext cx="2712720" cy="24545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/>
              <a:t>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915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y álgebra de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Unión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∪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s-E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E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22</a:t>
            </a:fld>
            <a:endParaRPr lang="es-ES" noProof="1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F61DA81-C387-0343-A7C2-8EFF4A965B0C}"/>
              </a:ext>
            </a:extLst>
          </p:cNvPr>
          <p:cNvSpPr/>
          <p:nvPr/>
        </p:nvSpPr>
        <p:spPr>
          <a:xfrm>
            <a:off x="2318139" y="3870960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s-ES" sz="4000" dirty="0"/>
              <a:t>A</a:t>
            </a:r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457B8F0-9CA2-6747-8359-BD236957989D}"/>
              </a:ext>
            </a:extLst>
          </p:cNvPr>
          <p:cNvSpPr/>
          <p:nvPr/>
        </p:nvSpPr>
        <p:spPr>
          <a:xfrm>
            <a:off x="4204279" y="3870960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4000" dirty="0"/>
              <a:t>B</a:t>
            </a:r>
            <a:endParaRPr lang="es-ES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BF820D6-FB9E-0441-BE4D-AE2D049B24DB}"/>
              </a:ext>
            </a:extLst>
          </p:cNvPr>
          <p:cNvSpPr/>
          <p:nvPr/>
        </p:nvSpPr>
        <p:spPr>
          <a:xfrm>
            <a:off x="4204280" y="4168617"/>
            <a:ext cx="826579" cy="18592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3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y álgebra de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Generalización a 3 sucesos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∪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∪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𝐶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𝐶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−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𝐶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−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𝐶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𝐴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∩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𝐵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∩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𝐶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23</a:t>
            </a:fld>
            <a:endParaRPr lang="es-ES" noProof="1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F61DA81-C387-0343-A7C2-8EFF4A965B0C}"/>
              </a:ext>
            </a:extLst>
          </p:cNvPr>
          <p:cNvSpPr/>
          <p:nvPr/>
        </p:nvSpPr>
        <p:spPr>
          <a:xfrm>
            <a:off x="2318139" y="2971800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s-ES" sz="4000" dirty="0"/>
              <a:t>A</a:t>
            </a:r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457B8F0-9CA2-6747-8359-BD236957989D}"/>
              </a:ext>
            </a:extLst>
          </p:cNvPr>
          <p:cNvSpPr/>
          <p:nvPr/>
        </p:nvSpPr>
        <p:spPr>
          <a:xfrm>
            <a:off x="4204279" y="2971800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4000" dirty="0"/>
              <a:t>B</a:t>
            </a:r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91016C4-2E62-E24A-8936-061570B42A05}"/>
              </a:ext>
            </a:extLst>
          </p:cNvPr>
          <p:cNvSpPr/>
          <p:nvPr/>
        </p:nvSpPr>
        <p:spPr>
          <a:xfrm>
            <a:off x="3276449" y="4290537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4000" dirty="0"/>
              <a:t>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4245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y álgebra de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Mutuamente excluyentes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∪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24</a:t>
            </a:fld>
            <a:endParaRPr lang="es-ES" noProof="1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F61DA81-C387-0343-A7C2-8EFF4A965B0C}"/>
              </a:ext>
            </a:extLst>
          </p:cNvPr>
          <p:cNvSpPr/>
          <p:nvPr/>
        </p:nvSpPr>
        <p:spPr>
          <a:xfrm>
            <a:off x="2074299" y="3870960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s-ES" sz="4000" dirty="0"/>
              <a:t>A</a:t>
            </a:r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457B8F0-9CA2-6747-8359-BD236957989D}"/>
              </a:ext>
            </a:extLst>
          </p:cNvPr>
          <p:cNvSpPr/>
          <p:nvPr/>
        </p:nvSpPr>
        <p:spPr>
          <a:xfrm>
            <a:off x="5179639" y="3870960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s-ES" sz="4000" dirty="0"/>
              <a:t>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2054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y álgebra de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Intersección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lvl="1"/>
                <a:r>
                  <a:rPr lang="es-ES" sz="2800" dirty="0">
                    <a:sym typeface="Wingdings" pitchFamily="2" charset="2"/>
                  </a:rPr>
                  <a:t>Dos sucesos son </a:t>
                </a:r>
                <a:r>
                  <a:rPr lang="es-ES" sz="2800" b="1" dirty="0">
                    <a:sym typeface="Wingdings" pitchFamily="2" charset="2"/>
                  </a:rPr>
                  <a:t>independientes</a:t>
                </a:r>
                <a:r>
                  <a:rPr lang="es-ES" sz="2800" dirty="0">
                    <a:sym typeface="Wingdings" pitchFamily="2" charset="2"/>
                  </a:rPr>
                  <a:t> en caso que la </a:t>
                </a:r>
                <a:r>
                  <a:rPr lang="es-ES" sz="2800" b="1" dirty="0">
                    <a:sym typeface="Wingdings" pitchFamily="2" charset="2"/>
                  </a:rPr>
                  <a:t>ocurrencia de uno no depende del otro</a:t>
                </a:r>
                <a:r>
                  <a:rPr lang="es-ES" sz="2800" dirty="0">
                    <a:sym typeface="Wingdings" pitchFamily="2" charset="2"/>
                  </a:rPr>
                  <a:t> suceso, y viceversa. Es decir, B no influye en la probabilidad de A, y viceversa. </a:t>
                </a:r>
              </a:p>
              <a:p>
                <a:pPr lvl="1"/>
                <a:r>
                  <a:rPr lang="es-ES" sz="2800" dirty="0">
                    <a:sym typeface="Wingdings" pitchFamily="2" charset="2"/>
                  </a:rPr>
                  <a:t>Para esos casos:</a:t>
                </a:r>
                <a:endParaRPr lang="es-ES" sz="2800" b="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s-ES" sz="36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 t="-2973" r="-317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582113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¿Dependientes o independientes?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lvl="1"/>
            <a:r>
              <a:rPr lang="es-ES" sz="2200" dirty="0">
                <a:sym typeface="Wingdings" pitchFamily="2" charset="2"/>
              </a:rPr>
              <a:t>Lanzamiento de dos dados: </a:t>
            </a:r>
            <a:br>
              <a:rPr lang="es-ES" sz="2200" dirty="0">
                <a:sym typeface="Wingdings" pitchFamily="2" charset="2"/>
              </a:rPr>
            </a:br>
            <a:r>
              <a:rPr lang="es-ES" sz="2200" dirty="0">
                <a:sym typeface="Wingdings" pitchFamily="2" charset="2"/>
              </a:rPr>
              <a:t>A={Sacar un 4 en el primer dado} B ={Sacar un 2 en el segundo dado}</a:t>
            </a:r>
          </a:p>
          <a:p>
            <a:pPr lvl="1"/>
            <a:r>
              <a:rPr lang="es-ES" sz="2200" dirty="0">
                <a:sym typeface="Wingdings" pitchFamily="2" charset="2"/>
              </a:rPr>
              <a:t>Para dos procesos que se ejecutan simultáneamente en un PC monoprocesador</a:t>
            </a:r>
            <a:br>
              <a:rPr lang="es-ES" sz="2200" dirty="0">
                <a:sym typeface="Wingdings" pitchFamily="2" charset="2"/>
              </a:rPr>
            </a:br>
            <a:r>
              <a:rPr lang="es-ES" sz="2200" dirty="0">
                <a:sym typeface="Wingdings" pitchFamily="2" charset="2"/>
              </a:rPr>
              <a:t>A={&lt;15 s de ejecución para el primer proceso}, B={&lt;3s de ejecución para el segundo proceso}</a:t>
            </a:r>
          </a:p>
          <a:p>
            <a:pPr lvl="1"/>
            <a:r>
              <a:rPr lang="es-ES" sz="2200" dirty="0">
                <a:sym typeface="Wingdings" pitchFamily="2" charset="2"/>
              </a:rPr>
              <a:t>Extracción de dos cartas de una baraja española</a:t>
            </a:r>
            <a:br>
              <a:rPr lang="es-ES" sz="2200" dirty="0">
                <a:sym typeface="Wingdings" pitchFamily="2" charset="2"/>
              </a:rPr>
            </a:br>
            <a:r>
              <a:rPr lang="es-ES" sz="2200" dirty="0">
                <a:sym typeface="Wingdings" pitchFamily="2" charset="2"/>
              </a:rPr>
              <a:t>A={Rey, Sota}   B={Caballo}</a:t>
            </a:r>
          </a:p>
          <a:p>
            <a:pPr lvl="1"/>
            <a:r>
              <a:rPr lang="es-ES" sz="2200" dirty="0">
                <a:sym typeface="Wingdings" pitchFamily="2" charset="2"/>
              </a:rPr>
              <a:t>Dos autobuses con rutas diferentes en dos ciudades</a:t>
            </a:r>
            <a:br>
              <a:rPr lang="es-ES" sz="2200" dirty="0">
                <a:sym typeface="Wingdings" pitchFamily="2" charset="2"/>
              </a:rPr>
            </a:br>
            <a:r>
              <a:rPr lang="es-ES" sz="2200" dirty="0">
                <a:sym typeface="Wingdings" pitchFamily="2" charset="2"/>
              </a:rPr>
              <a:t>A={Llega con retraso} B={Llega a tiempo}</a:t>
            </a:r>
          </a:p>
          <a:p>
            <a:pPr lvl="1"/>
            <a:r>
              <a:rPr lang="es-ES" sz="2200" dirty="0">
                <a:sym typeface="Wingdings" pitchFamily="2" charset="2"/>
              </a:rPr>
              <a:t>Nota de dos estudiantes:</a:t>
            </a:r>
            <a:br>
              <a:rPr lang="es-ES" sz="2200" dirty="0">
                <a:sym typeface="Wingdings" pitchFamily="2" charset="2"/>
              </a:rPr>
            </a:br>
            <a:r>
              <a:rPr lang="es-ES" sz="2200" dirty="0">
                <a:sym typeface="Wingdings" pitchFamily="2" charset="2"/>
              </a:rPr>
              <a:t>A={3,4,5}   B={7,8,9}</a:t>
            </a:r>
          </a:p>
          <a:p>
            <a:pPr lvl="1"/>
            <a:r>
              <a:rPr lang="es-ES" sz="2200" dirty="0">
                <a:sym typeface="Wingdings" pitchFamily="2" charset="2"/>
              </a:rPr>
              <a:t>Lanzar un dado simétrico</a:t>
            </a:r>
            <a:br>
              <a:rPr lang="es-ES" sz="2200" dirty="0">
                <a:sym typeface="Wingdings" pitchFamily="2" charset="2"/>
              </a:rPr>
            </a:br>
            <a:r>
              <a:rPr lang="es-ES" sz="2200" dirty="0">
                <a:sym typeface="Wingdings" pitchFamily="2" charset="2"/>
              </a:rPr>
              <a:t>A={obtener número par}  B={obtener número mayor que 3}</a:t>
            </a: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32870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Ejemplo: probabilidad y álgebra de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lvl="1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27</a:t>
            </a:fld>
            <a:endParaRPr lang="es-ES" noProof="1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B9B2583-13D8-0A4E-8F28-FE15A48F36B6}"/>
              </a:ext>
            </a:extLst>
          </p:cNvPr>
          <p:cNvSpPr/>
          <p:nvPr/>
        </p:nvSpPr>
        <p:spPr>
          <a:xfrm>
            <a:off x="1533871" y="3916879"/>
            <a:ext cx="6309360" cy="2788675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892EB7-3A3D-1646-9F58-E42F26AE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649" y="4388334"/>
            <a:ext cx="1597075" cy="1600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096AE04-26A7-7149-A47D-768EC699390D}"/>
              </a:ext>
            </a:extLst>
          </p:cNvPr>
          <p:cNvSpPr txBox="1"/>
          <p:nvPr/>
        </p:nvSpPr>
        <p:spPr>
          <a:xfrm>
            <a:off x="3202891" y="4358842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485A89-C326-B14B-B253-C5EB956A981D}"/>
              </a:ext>
            </a:extLst>
          </p:cNvPr>
          <p:cNvSpPr txBox="1"/>
          <p:nvPr/>
        </p:nvSpPr>
        <p:spPr>
          <a:xfrm>
            <a:off x="3583891" y="575317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F2595D1-0F20-E04D-816D-0831D4B9B040}"/>
              </a:ext>
            </a:extLst>
          </p:cNvPr>
          <p:cNvSpPr txBox="1"/>
          <p:nvPr/>
        </p:nvSpPr>
        <p:spPr>
          <a:xfrm>
            <a:off x="4290988" y="4358841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50A136-DFE5-4A4F-B77E-7E62EB9D47D5}"/>
              </a:ext>
            </a:extLst>
          </p:cNvPr>
          <p:cNvSpPr txBox="1"/>
          <p:nvPr/>
        </p:nvSpPr>
        <p:spPr>
          <a:xfrm>
            <a:off x="4916854" y="575317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ABB9EB-EEBB-B54F-A868-D77B7DB21D30}"/>
              </a:ext>
            </a:extLst>
          </p:cNvPr>
          <p:cNvSpPr txBox="1"/>
          <p:nvPr/>
        </p:nvSpPr>
        <p:spPr>
          <a:xfrm>
            <a:off x="5604243" y="4358840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79D75F3-13B1-934E-AC4D-F3BDBCBD5D6B}"/>
              </a:ext>
            </a:extLst>
          </p:cNvPr>
          <p:cNvSpPr txBox="1"/>
          <p:nvPr/>
        </p:nvSpPr>
        <p:spPr>
          <a:xfrm>
            <a:off x="6117514" y="5753177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65BFF61-DB7C-D848-AC25-D35E897321A5}"/>
                  </a:ext>
                </a:extLst>
              </p:cNvPr>
              <p:cNvSpPr txBox="1"/>
              <p:nvPr/>
            </p:nvSpPr>
            <p:spPr>
              <a:xfrm>
                <a:off x="7953434" y="1359158"/>
                <a:ext cx="4023361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800" dirty="0"/>
                  <a:t>A = {3} en el primer dado</a:t>
                </a:r>
              </a:p>
              <a:p>
                <a:endParaRPr lang="es-ES" sz="2800" dirty="0"/>
              </a:p>
              <a:p>
                <a:r>
                  <a:rPr lang="es-ES" sz="2800" dirty="0"/>
                  <a:t>B = {3,4,5} en el segundo dado</a:t>
                </a:r>
              </a:p>
              <a:p>
                <a:endParaRPr lang="es-ES" sz="2800" dirty="0"/>
              </a:p>
              <a:p>
                <a:endParaRPr lang="es-E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s-E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65BFF61-DB7C-D848-AC25-D35E8973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34" y="1359158"/>
                <a:ext cx="4023361" cy="3539430"/>
              </a:xfrm>
              <a:prstGeom prst="rect">
                <a:avLst/>
              </a:prstGeom>
              <a:blipFill>
                <a:blip r:embed="rId4"/>
                <a:stretch>
                  <a:fillRect l="-2830" t="-1786" r="-188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lipse 15">
            <a:extLst>
              <a:ext uri="{FF2B5EF4-FFF2-40B4-BE49-F238E27FC236}">
                <a16:creationId xmlns:a16="http://schemas.microsoft.com/office/drawing/2014/main" id="{F6E309E3-CDFD-F744-A940-B74EB4DF3FE1}"/>
              </a:ext>
            </a:extLst>
          </p:cNvPr>
          <p:cNvSpPr/>
          <p:nvPr/>
        </p:nvSpPr>
        <p:spPr>
          <a:xfrm>
            <a:off x="1403008" y="1213800"/>
            <a:ext cx="6309360" cy="250067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DC01FB3-20B7-B943-ACED-C66F3A41B9A8}"/>
              </a:ext>
            </a:extLst>
          </p:cNvPr>
          <p:cNvSpPr txBox="1"/>
          <p:nvPr/>
        </p:nvSpPr>
        <p:spPr>
          <a:xfrm>
            <a:off x="3027651" y="1484697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1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2F67A7B-A7A9-EF49-BD81-6C6D60E94909}"/>
              </a:ext>
            </a:extLst>
          </p:cNvPr>
          <p:cNvSpPr txBox="1"/>
          <p:nvPr/>
        </p:nvSpPr>
        <p:spPr>
          <a:xfrm>
            <a:off x="3408651" y="2879033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42A8A12-521A-334A-A41A-1602E6240449}"/>
              </a:ext>
            </a:extLst>
          </p:cNvPr>
          <p:cNvSpPr txBox="1"/>
          <p:nvPr/>
        </p:nvSpPr>
        <p:spPr>
          <a:xfrm>
            <a:off x="4115748" y="1484696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3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3C3E4B5-C162-5C4F-A5F1-89BD75767C94}"/>
              </a:ext>
            </a:extLst>
          </p:cNvPr>
          <p:cNvSpPr txBox="1"/>
          <p:nvPr/>
        </p:nvSpPr>
        <p:spPr>
          <a:xfrm>
            <a:off x="4741614" y="2879033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4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787C600-52C7-F149-97F3-99145CB3D425}"/>
              </a:ext>
            </a:extLst>
          </p:cNvPr>
          <p:cNvSpPr txBox="1"/>
          <p:nvPr/>
        </p:nvSpPr>
        <p:spPr>
          <a:xfrm>
            <a:off x="5429003" y="1484695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5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EB11B57-4220-C041-912A-4E6D97D4540C}"/>
              </a:ext>
            </a:extLst>
          </p:cNvPr>
          <p:cNvSpPr txBox="1"/>
          <p:nvPr/>
        </p:nvSpPr>
        <p:spPr>
          <a:xfrm>
            <a:off x="5942274" y="2879032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6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1375DA4-E81B-9B49-BC3D-65201ED5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75" y="1718950"/>
            <a:ext cx="15970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52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marL="0" indent="0">
              <a:buNone/>
            </a:pPr>
            <a:r>
              <a:rPr lang="es-MX" sz="2400" dirty="0"/>
              <a:t>Un mecanismo D está formado por 3 componentes: 2 de tipo A conectados en paralelo, y uno de tipo B conectado en serie como muestra la figura. La fiabilidad de un componente de tipo A tras 1000 horas de funcionamiento es del 60%, y la fiabilidad de un componente del tipo B después de 1000 horas de funcionamiento es del 80%. </a:t>
            </a:r>
          </a:p>
          <a:p>
            <a:pPr marL="0" indent="0">
              <a:buNone/>
            </a:pPr>
            <a:endParaRPr lang="es-MX" sz="2400" dirty="0">
              <a:sym typeface="Wingdings" pitchFamily="2" charset="2"/>
            </a:endParaRPr>
          </a:p>
          <a:p>
            <a:pPr marL="457200" indent="-457200">
              <a:buAutoNum type="alphaLcParenR"/>
            </a:pPr>
            <a:r>
              <a:rPr lang="es-MX" sz="2400" dirty="0">
                <a:sym typeface="Wingdings" pitchFamily="2" charset="2"/>
              </a:rPr>
              <a:t>¿Cuál es la fiabilidad del mecanismo D?</a:t>
            </a:r>
          </a:p>
          <a:p>
            <a:pPr marL="457200" indent="-457200">
              <a:buAutoNum type="alphaLcParenR"/>
            </a:pPr>
            <a:r>
              <a:rPr lang="es-MX" sz="2400" dirty="0">
                <a:sym typeface="Wingdings" pitchFamily="2" charset="2"/>
              </a:rPr>
              <a:t>¿Cuántos mecanismos de tipo D serían necesarios en paralelo para conseguir una fiabilidad a las 1000 horas del 90%?</a:t>
            </a:r>
            <a:endParaRPr lang="es-ES" sz="24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28</a:t>
            </a:fld>
            <a:endParaRPr lang="es-ES" noProof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C3834-18A3-4981-9CDD-8162DA6B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59" y="4927133"/>
            <a:ext cx="4279357" cy="14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62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marL="0" indent="0">
              <a:buNone/>
            </a:pPr>
            <a:r>
              <a:rPr lang="es-MX" sz="2400" dirty="0"/>
              <a:t>Si se lanza un cierto dado asimétrico, el número 1 se obtiene con una frecuencia 2p, el número 6 con una frecuencia p/2, el número 2 se obtiene con una frecuencia p, y lo mismo ocurre con los números 3, 4 y 5. Si se lanza el dado, ¿cuál es la probabilidad de obtener un resultado menor o igual a 2?</a:t>
            </a:r>
            <a:endParaRPr lang="es-ES" sz="24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15076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fenomenos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Determinista vs aleatorio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4551480" cy="4679250"/>
          </a:xfrm>
        </p:spPr>
        <p:txBody>
          <a:bodyPr/>
          <a:lstStyle/>
          <a:p>
            <a:pPr lvl="1"/>
            <a:r>
              <a:rPr lang="es-ES" sz="2800" dirty="0"/>
              <a:t>Existen fenómenos con un carácter </a:t>
            </a:r>
            <a:r>
              <a:rPr lang="es-ES" sz="2800" b="1" dirty="0"/>
              <a:t>determinista</a:t>
            </a:r>
            <a:r>
              <a:rPr lang="es-ES" sz="2800" dirty="0"/>
              <a:t> </a:t>
            </a:r>
            <a:r>
              <a:rPr lang="es-ES" sz="2800" dirty="0">
                <a:sym typeface="Wingdings" pitchFamily="2" charset="2"/>
              </a:rPr>
              <a:t> En la misma situación siempre ocurrirán.</a:t>
            </a:r>
          </a:p>
          <a:p>
            <a:pPr lvl="1"/>
            <a:endParaRPr lang="es-ES" sz="2800" dirty="0">
              <a:sym typeface="Wingdings" pitchFamily="2" charset="2"/>
            </a:endParaRPr>
          </a:p>
          <a:p>
            <a:pPr lvl="1"/>
            <a:r>
              <a:rPr lang="es-ES" sz="2800" dirty="0">
                <a:sym typeface="Wingdings" pitchFamily="2" charset="2"/>
              </a:rPr>
              <a:t>Otros fenómenos tienen un carácter </a:t>
            </a:r>
            <a:r>
              <a:rPr lang="es-ES" sz="2800" b="1" dirty="0">
                <a:sym typeface="Wingdings" pitchFamily="2" charset="2"/>
              </a:rPr>
              <a:t>aleatorio</a:t>
            </a:r>
            <a:r>
              <a:rPr lang="es-ES" sz="2800" dirty="0">
                <a:sym typeface="Wingdings" pitchFamily="2" charset="2"/>
              </a:rPr>
              <a:t>  Únicamente cuando los observamos o realizamos un </a:t>
            </a:r>
            <a:r>
              <a:rPr lang="es-ES" sz="2800" b="1" dirty="0">
                <a:sym typeface="Wingdings" pitchFamily="2" charset="2"/>
              </a:rPr>
              <a:t>experimento aleatorio </a:t>
            </a:r>
            <a:r>
              <a:rPr lang="es-ES" sz="2800" dirty="0">
                <a:sym typeface="Wingdings" pitchFamily="2" charset="2"/>
              </a:rPr>
              <a:t>podemos ver su resultado  Esto es el objeto de estudio de la estadística</a:t>
            </a:r>
            <a:endParaRPr lang="es-ES" sz="280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</a:t>
            </a:fld>
            <a:endParaRPr lang="es-ES" noProof="1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426B7-EFE8-BB4B-B11A-FD5D45155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950" y="1008000"/>
            <a:ext cx="2005330" cy="24498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BEB06FE-BDC4-964F-9DF9-254DA1AE7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219" y="1008000"/>
            <a:ext cx="3886701" cy="23396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BC80A58-D9E4-984F-B675-EC9474FFF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094" y="4735050"/>
            <a:ext cx="1597075" cy="1600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5FAB69D-CE78-144A-87FF-06A8FA362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90" y="3918125"/>
            <a:ext cx="3566160" cy="20059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BA6845-6957-2A4A-B9A7-944D317AE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4828" y="4039554"/>
            <a:ext cx="1978903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93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825380"/>
            <a:ext cx="6798250" cy="2195386"/>
          </a:xfrm>
        </p:spPr>
        <p:txBody>
          <a:bodyPr rtlCol="0"/>
          <a:lstStyle/>
          <a:p>
            <a:pPr rtl="0"/>
            <a:r>
              <a:rPr lang="es-ES" dirty="0"/>
              <a:t>Probabilidad condicional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043494"/>
            <a:ext cx="2456210" cy="1799083"/>
          </a:xfrm>
        </p:spPr>
        <p:txBody>
          <a:bodyPr rtlCol="0"/>
          <a:lstStyle/>
          <a:p>
            <a:pPr rtl="0"/>
            <a:r>
              <a:rPr lang="es-MX" dirty="0"/>
              <a:t>Cuando sabemos algo más…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463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y probabilidad condicional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5235023" cy="4679250"/>
          </a:xfrm>
        </p:spPr>
        <p:txBody>
          <a:bodyPr/>
          <a:lstStyle/>
          <a:p>
            <a:pPr lvl="1"/>
            <a:r>
              <a:rPr lang="es-ES" sz="2800" dirty="0">
                <a:sym typeface="Wingdings" pitchFamily="2" charset="2"/>
              </a:rPr>
              <a:t>La probabilidad marginal mide la certeza de un suceso cuando no tenemos más información</a:t>
            </a:r>
          </a:p>
          <a:p>
            <a:pPr lvl="1"/>
            <a:r>
              <a:rPr lang="es-ES" sz="2800" dirty="0">
                <a:sym typeface="Wingdings" pitchFamily="2" charset="2"/>
              </a:rPr>
              <a:t>El saber otro suceso con seguridad puede afectar la visión de certeza que tenemos sobre un suceso</a:t>
            </a:r>
          </a:p>
          <a:p>
            <a:pPr lvl="1"/>
            <a:r>
              <a:rPr lang="es-ES" sz="2800" dirty="0">
                <a:sym typeface="Wingdings" pitchFamily="2" charset="2"/>
              </a:rPr>
              <a:t>Está relacionado con la dependencia e independencia de eventos que hemos estudiado</a:t>
            </a:r>
            <a:endParaRPr lang="es-ES" sz="3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31</a:t>
            </a:fld>
            <a:endParaRPr lang="es-ES" noProof="1"/>
          </a:p>
        </p:txBody>
      </p:sp>
      <p:pic>
        <p:nvPicPr>
          <p:cNvPr id="1026" name="Picture 2" descr="Resultado de imagen de valencia futbol victoria">
            <a:extLst>
              <a:ext uri="{FF2B5EF4-FFF2-40B4-BE49-F238E27FC236}">
                <a16:creationId xmlns:a16="http://schemas.microsoft.com/office/drawing/2014/main" id="{3ABFE436-494A-47EE-B6BD-A3073A4E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341" y="1286933"/>
            <a:ext cx="3076576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exam">
            <a:extLst>
              <a:ext uri="{FF2B5EF4-FFF2-40B4-BE49-F238E27FC236}">
                <a16:creationId xmlns:a16="http://schemas.microsoft.com/office/drawing/2014/main" id="{705D1C94-AE3E-48A0-BB60-22B8B1B5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74949"/>
            <a:ext cx="3110089" cy="17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bus">
            <a:extLst>
              <a:ext uri="{FF2B5EF4-FFF2-40B4-BE49-F238E27FC236}">
                <a16:creationId xmlns:a16="http://schemas.microsoft.com/office/drawing/2014/main" id="{30FA0978-9DE4-4260-96BB-B34AE8FD5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89" y="4224285"/>
            <a:ext cx="2935111" cy="220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424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y probabilidad condicional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5235023" cy="4679250"/>
          </a:xfrm>
        </p:spPr>
        <p:txBody>
          <a:bodyPr/>
          <a:lstStyle/>
          <a:p>
            <a:pPr lvl="1"/>
            <a:r>
              <a:rPr lang="es-ES" sz="2800" dirty="0">
                <a:sym typeface="Wingdings" pitchFamily="2" charset="2"/>
              </a:rPr>
              <a:t>La probabilidad marginal mide la certeza de un suceso cuando no tenemos más información</a:t>
            </a:r>
          </a:p>
          <a:p>
            <a:pPr lvl="1"/>
            <a:r>
              <a:rPr lang="es-ES" sz="2800" dirty="0">
                <a:sym typeface="Wingdings" pitchFamily="2" charset="2"/>
              </a:rPr>
              <a:t>El saber otro suceso con seguridad puede afectar la visión de certeza que tenemos sobre un suceso</a:t>
            </a:r>
          </a:p>
          <a:p>
            <a:pPr lvl="1"/>
            <a:r>
              <a:rPr lang="es-ES" sz="2800" dirty="0">
                <a:sym typeface="Wingdings" pitchFamily="2" charset="2"/>
              </a:rPr>
              <a:t>Está relacionado con la dependencia e independencia de eventos que hemos estudiado</a:t>
            </a:r>
            <a:endParaRPr lang="es-ES" sz="3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32</a:t>
            </a:fld>
            <a:endParaRPr lang="es-ES" noProof="1"/>
          </a:p>
        </p:txBody>
      </p:sp>
      <p:pic>
        <p:nvPicPr>
          <p:cNvPr id="1026" name="Picture 2" descr="Resultado de imagen de valencia futbol victoria">
            <a:extLst>
              <a:ext uri="{FF2B5EF4-FFF2-40B4-BE49-F238E27FC236}">
                <a16:creationId xmlns:a16="http://schemas.microsoft.com/office/drawing/2014/main" id="{3ABFE436-494A-47EE-B6BD-A3073A4E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341" y="1286933"/>
            <a:ext cx="3076576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exam">
            <a:extLst>
              <a:ext uri="{FF2B5EF4-FFF2-40B4-BE49-F238E27FC236}">
                <a16:creationId xmlns:a16="http://schemas.microsoft.com/office/drawing/2014/main" id="{705D1C94-AE3E-48A0-BB60-22B8B1B5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74949"/>
            <a:ext cx="3110089" cy="17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bus">
            <a:extLst>
              <a:ext uri="{FF2B5EF4-FFF2-40B4-BE49-F238E27FC236}">
                <a16:creationId xmlns:a16="http://schemas.microsoft.com/office/drawing/2014/main" id="{30FA0978-9DE4-4260-96BB-B34AE8FD5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89" y="4224285"/>
            <a:ext cx="2935111" cy="220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lamada rectangular redondeada 5">
            <a:extLst>
              <a:ext uri="{FF2B5EF4-FFF2-40B4-BE49-F238E27FC236}">
                <a16:creationId xmlns:a16="http://schemas.microsoft.com/office/drawing/2014/main" id="{B1C9394D-39A0-4C38-983F-A5DEA6CB7E6A}"/>
              </a:ext>
            </a:extLst>
          </p:cNvPr>
          <p:cNvSpPr/>
          <p:nvPr/>
        </p:nvSpPr>
        <p:spPr>
          <a:xfrm>
            <a:off x="7429183" y="2441205"/>
            <a:ext cx="3977640" cy="1783080"/>
          </a:xfrm>
          <a:prstGeom prst="wedgeRoundRectCallout">
            <a:avLst>
              <a:gd name="adj1" fmla="val -20605"/>
              <a:gd name="adj2" fmla="val -74316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Juegan los suplentes</a:t>
            </a:r>
          </a:p>
        </p:txBody>
      </p:sp>
    </p:spTree>
    <p:extLst>
      <p:ext uri="{BB962C8B-B14F-4D97-AF65-F5344CB8AC3E}">
        <p14:creationId xmlns:p14="http://schemas.microsoft.com/office/powerpoint/2010/main" val="755646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y probabilidad condicional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5235023" cy="4679250"/>
          </a:xfrm>
        </p:spPr>
        <p:txBody>
          <a:bodyPr/>
          <a:lstStyle/>
          <a:p>
            <a:pPr lvl="1"/>
            <a:r>
              <a:rPr lang="es-ES" sz="2800" dirty="0">
                <a:sym typeface="Wingdings" pitchFamily="2" charset="2"/>
              </a:rPr>
              <a:t>La probabilidad de un suceso mide la certeza de un suceso cuando no tenemos más información</a:t>
            </a:r>
          </a:p>
          <a:p>
            <a:pPr lvl="1"/>
            <a:r>
              <a:rPr lang="es-ES" sz="2800" dirty="0">
                <a:sym typeface="Wingdings" pitchFamily="2" charset="2"/>
              </a:rPr>
              <a:t>El saber otro suceso con seguridad puede afectar la visión de certeza que tenemos sobre un suceso</a:t>
            </a:r>
          </a:p>
          <a:p>
            <a:pPr lvl="1"/>
            <a:r>
              <a:rPr lang="es-ES" sz="2800" dirty="0">
                <a:sym typeface="Wingdings" pitchFamily="2" charset="2"/>
              </a:rPr>
              <a:t>Está relacionado con la dependencia e independencia de eventos que hemos estudiado</a:t>
            </a:r>
            <a:endParaRPr lang="es-ES" sz="3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33</a:t>
            </a:fld>
            <a:endParaRPr lang="es-ES" noProof="1"/>
          </a:p>
        </p:txBody>
      </p:sp>
      <p:pic>
        <p:nvPicPr>
          <p:cNvPr id="1026" name="Picture 2" descr="Resultado de imagen de valencia futbol victoria">
            <a:extLst>
              <a:ext uri="{FF2B5EF4-FFF2-40B4-BE49-F238E27FC236}">
                <a16:creationId xmlns:a16="http://schemas.microsoft.com/office/drawing/2014/main" id="{3ABFE436-494A-47EE-B6BD-A3073A4E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341" y="1286933"/>
            <a:ext cx="3076576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exam">
            <a:extLst>
              <a:ext uri="{FF2B5EF4-FFF2-40B4-BE49-F238E27FC236}">
                <a16:creationId xmlns:a16="http://schemas.microsoft.com/office/drawing/2014/main" id="{705D1C94-AE3E-48A0-BB60-22B8B1B5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74949"/>
            <a:ext cx="3110089" cy="17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bus">
            <a:extLst>
              <a:ext uri="{FF2B5EF4-FFF2-40B4-BE49-F238E27FC236}">
                <a16:creationId xmlns:a16="http://schemas.microsoft.com/office/drawing/2014/main" id="{30FA0978-9DE4-4260-96BB-B34AE8FD5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89" y="4224285"/>
            <a:ext cx="2935111" cy="220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lamada rectangular redondeada 5">
            <a:extLst>
              <a:ext uri="{FF2B5EF4-FFF2-40B4-BE49-F238E27FC236}">
                <a16:creationId xmlns:a16="http://schemas.microsoft.com/office/drawing/2014/main" id="{B1C9394D-39A0-4C38-983F-A5DEA6CB7E6A}"/>
              </a:ext>
            </a:extLst>
          </p:cNvPr>
          <p:cNvSpPr/>
          <p:nvPr/>
        </p:nvSpPr>
        <p:spPr>
          <a:xfrm>
            <a:off x="6960694" y="4148243"/>
            <a:ext cx="3977640" cy="1783080"/>
          </a:xfrm>
          <a:prstGeom prst="wedgeRoundRectCallout">
            <a:avLst>
              <a:gd name="adj1" fmla="val -20605"/>
              <a:gd name="adj2" fmla="val -74316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No ha dormido en toda la noche</a:t>
            </a:r>
          </a:p>
        </p:txBody>
      </p:sp>
    </p:spTree>
    <p:extLst>
      <p:ext uri="{BB962C8B-B14F-4D97-AF65-F5344CB8AC3E}">
        <p14:creationId xmlns:p14="http://schemas.microsoft.com/office/powerpoint/2010/main" val="161890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y probabilidad condicional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5235023" cy="4679250"/>
          </a:xfrm>
        </p:spPr>
        <p:txBody>
          <a:bodyPr/>
          <a:lstStyle/>
          <a:p>
            <a:pPr lvl="1"/>
            <a:r>
              <a:rPr lang="es-ES" sz="2800" dirty="0">
                <a:sym typeface="Wingdings" pitchFamily="2" charset="2"/>
              </a:rPr>
              <a:t>La probabilidad marginal mide la certeza de un suceso cuando no tenemos más información</a:t>
            </a:r>
          </a:p>
          <a:p>
            <a:pPr lvl="1"/>
            <a:r>
              <a:rPr lang="es-ES" sz="2800" dirty="0">
                <a:sym typeface="Wingdings" pitchFamily="2" charset="2"/>
              </a:rPr>
              <a:t>El saber otro suceso con seguridad puede afectar la visión de certeza que tenemos sobre un suceso</a:t>
            </a:r>
          </a:p>
          <a:p>
            <a:pPr lvl="1"/>
            <a:r>
              <a:rPr lang="es-ES" sz="2800" dirty="0">
                <a:sym typeface="Wingdings" pitchFamily="2" charset="2"/>
              </a:rPr>
              <a:t>Está relacionado con la dependencia e independencia de eventos que hemos estudiado</a:t>
            </a:r>
            <a:endParaRPr lang="es-ES" sz="3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34</a:t>
            </a:fld>
            <a:endParaRPr lang="es-ES" noProof="1"/>
          </a:p>
        </p:txBody>
      </p:sp>
      <p:pic>
        <p:nvPicPr>
          <p:cNvPr id="1026" name="Picture 2" descr="Resultado de imagen de valencia futbol victoria">
            <a:extLst>
              <a:ext uri="{FF2B5EF4-FFF2-40B4-BE49-F238E27FC236}">
                <a16:creationId xmlns:a16="http://schemas.microsoft.com/office/drawing/2014/main" id="{3ABFE436-494A-47EE-B6BD-A3073A4EE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341" y="1286933"/>
            <a:ext cx="3076576" cy="182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exam">
            <a:extLst>
              <a:ext uri="{FF2B5EF4-FFF2-40B4-BE49-F238E27FC236}">
                <a16:creationId xmlns:a16="http://schemas.microsoft.com/office/drawing/2014/main" id="{705D1C94-AE3E-48A0-BB60-22B8B1B55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74949"/>
            <a:ext cx="3110089" cy="17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bus">
            <a:extLst>
              <a:ext uri="{FF2B5EF4-FFF2-40B4-BE49-F238E27FC236}">
                <a16:creationId xmlns:a16="http://schemas.microsoft.com/office/drawing/2014/main" id="{30FA0978-9DE4-4260-96BB-B34AE8FD5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89" y="4224285"/>
            <a:ext cx="2935111" cy="220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lamada rectangular redondeada 5">
            <a:extLst>
              <a:ext uri="{FF2B5EF4-FFF2-40B4-BE49-F238E27FC236}">
                <a16:creationId xmlns:a16="http://schemas.microsoft.com/office/drawing/2014/main" id="{B1C9394D-39A0-4C38-983F-A5DEA6CB7E6A}"/>
              </a:ext>
            </a:extLst>
          </p:cNvPr>
          <p:cNvSpPr/>
          <p:nvPr/>
        </p:nvSpPr>
        <p:spPr>
          <a:xfrm>
            <a:off x="8103731" y="4224285"/>
            <a:ext cx="3977640" cy="1783080"/>
          </a:xfrm>
          <a:prstGeom prst="wedgeRoundRectCallout">
            <a:avLst>
              <a:gd name="adj1" fmla="val -63460"/>
              <a:gd name="adj2" fmla="val 31414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Hay atasco en el centro</a:t>
            </a:r>
          </a:p>
        </p:txBody>
      </p:sp>
    </p:spTree>
    <p:extLst>
      <p:ext uri="{BB962C8B-B14F-4D97-AF65-F5344CB8AC3E}">
        <p14:creationId xmlns:p14="http://schemas.microsoft.com/office/powerpoint/2010/main" val="1590007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condicional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6036534" cy="4679250"/>
              </a:xfrm>
            </p:spPr>
            <p:txBody>
              <a:bodyPr/>
              <a:lstStyle/>
              <a:p>
                <a:pPr lvl="1"/>
                <a:r>
                  <a:rPr lang="es-ES" sz="2800" dirty="0">
                    <a:sym typeface="Wingdings" pitchFamily="2" charset="2"/>
                  </a:rPr>
                  <a:t>Si tenemos dos sucesos A y B, la probabilidad de A condicionado a B, también escrita como P(A|B), es la probabilidad del suceso A sabiendo que el suceso B es cierto</a:t>
                </a:r>
              </a:p>
              <a:p>
                <a:pPr lvl="1"/>
                <a:r>
                  <a:rPr lang="es-ES" sz="2800" dirty="0">
                    <a:sym typeface="Wingdings" pitchFamily="2" charset="2"/>
                  </a:rPr>
                  <a:t>En </a:t>
                </a:r>
                <a:r>
                  <a:rPr lang="es-ES" sz="2800" b="1" dirty="0">
                    <a:sym typeface="Wingdings" pitchFamily="2" charset="2"/>
                  </a:rPr>
                  <a:t>muestras</a:t>
                </a:r>
                <a:r>
                  <a:rPr lang="es-ES" sz="2800" dirty="0">
                    <a:sym typeface="Wingdings" pitchFamily="2" charset="2"/>
                  </a:rPr>
                  <a:t>, hablamos de </a:t>
                </a:r>
                <a:r>
                  <a:rPr lang="es-ES" sz="2800" b="1" dirty="0">
                    <a:sym typeface="Wingdings" pitchFamily="2" charset="2"/>
                  </a:rPr>
                  <a:t>frecuencias relativas condicionales</a:t>
                </a:r>
              </a:p>
              <a:p>
                <a:pPr lvl="1"/>
                <a:r>
                  <a:rPr lang="es-ES" sz="2800" dirty="0">
                    <a:sym typeface="Wingdings" pitchFamily="2" charset="2"/>
                  </a:rPr>
                  <a:t>En </a:t>
                </a:r>
                <a:r>
                  <a:rPr lang="es-ES" sz="2800" b="1" dirty="0">
                    <a:sym typeface="Wingdings" pitchFamily="2" charset="2"/>
                  </a:rPr>
                  <a:t>poblaciones</a:t>
                </a:r>
                <a:r>
                  <a:rPr lang="es-ES" sz="2800" dirty="0">
                    <a:sym typeface="Wingdings" pitchFamily="2" charset="2"/>
                  </a:rPr>
                  <a:t> hablamos de </a:t>
                </a:r>
                <a:r>
                  <a:rPr lang="es-ES" sz="2800" b="1" dirty="0">
                    <a:sym typeface="Wingdings" pitchFamily="2" charset="2"/>
                  </a:rPr>
                  <a:t>probabilidades condicionales</a:t>
                </a:r>
                <a:endParaRPr lang="es-ES" sz="28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s-ES" sz="28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6036534" cy="4679250"/>
              </a:xfrm>
              <a:blipFill>
                <a:blip r:embed="rId3"/>
                <a:stretch>
                  <a:fillRect t="-3255" b="-872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35</a:t>
            </a:fld>
            <a:endParaRPr lang="es-ES" noProof="1"/>
          </a:p>
        </p:txBody>
      </p:sp>
      <p:sp>
        <p:nvSpPr>
          <p:cNvPr id="11" name="Elipse 5">
            <a:extLst>
              <a:ext uri="{FF2B5EF4-FFF2-40B4-BE49-F238E27FC236}">
                <a16:creationId xmlns:a16="http://schemas.microsoft.com/office/drawing/2014/main" id="{A5C09F32-2958-4649-A246-F35BB025E3ED}"/>
              </a:ext>
            </a:extLst>
          </p:cNvPr>
          <p:cNvSpPr/>
          <p:nvPr/>
        </p:nvSpPr>
        <p:spPr>
          <a:xfrm>
            <a:off x="6096000" y="3137182"/>
            <a:ext cx="2712720" cy="2454594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s-ES" sz="4000" dirty="0"/>
              <a:t>A</a:t>
            </a:r>
            <a:endParaRPr lang="es-ES" dirty="0"/>
          </a:p>
        </p:txBody>
      </p:sp>
      <p:sp>
        <p:nvSpPr>
          <p:cNvPr id="12" name="Elipse 7">
            <a:extLst>
              <a:ext uri="{FF2B5EF4-FFF2-40B4-BE49-F238E27FC236}">
                <a16:creationId xmlns:a16="http://schemas.microsoft.com/office/drawing/2014/main" id="{AC352FD3-8A78-4C5E-A81C-C400D3C7207F}"/>
              </a:ext>
            </a:extLst>
          </p:cNvPr>
          <p:cNvSpPr/>
          <p:nvPr/>
        </p:nvSpPr>
        <p:spPr>
          <a:xfrm>
            <a:off x="7982140" y="3137182"/>
            <a:ext cx="2712720" cy="24545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/>
              <a:t>B</a:t>
            </a:r>
            <a:endParaRPr lang="es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9F34131-26BC-4B0C-826C-DCF9AF86BF5D}"/>
                  </a:ext>
                </a:extLst>
              </p:cNvPr>
              <p:cNvSpPr/>
              <p:nvPr/>
            </p:nvSpPr>
            <p:spPr>
              <a:xfrm>
                <a:off x="7982140" y="3522133"/>
                <a:ext cx="835378" cy="1727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/>
                  <a:t>A </a:t>
                </a:r>
                <a14:m>
                  <m:oMath xmlns:m="http://schemas.openxmlformats.org/officeDocument/2006/math">
                    <m:r>
                      <a:rPr lang="es-MX" b="1" i="1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s-ES" sz="2800" b="1" dirty="0"/>
              </a:p>
            </p:txBody>
          </p:sp>
        </mc:Choice>
        <mc:Fallback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9F34131-26BC-4B0C-826C-DCF9AF86B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140" y="3522133"/>
                <a:ext cx="835378" cy="1727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890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Ejemplos probabilidad condicional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5381779" cy="4679250"/>
          </a:xfrm>
        </p:spPr>
        <p:txBody>
          <a:bodyPr/>
          <a:lstStyle/>
          <a:p>
            <a:pPr lvl="1"/>
            <a:r>
              <a:rPr lang="es-ES" sz="2800" dirty="0">
                <a:sym typeface="Wingdings" pitchFamily="2" charset="2"/>
              </a:rPr>
              <a:t>Lanzamiento de un dado</a:t>
            </a:r>
            <a:br>
              <a:rPr lang="es-ES" sz="2800" dirty="0">
                <a:sym typeface="Wingdings" pitchFamily="2" charset="2"/>
              </a:rPr>
            </a:br>
            <a:r>
              <a:rPr lang="es-ES" sz="2800" dirty="0">
                <a:sym typeface="Wingdings" pitchFamily="2" charset="2"/>
              </a:rPr>
              <a:t>A={número par}</a:t>
            </a:r>
            <a:br>
              <a:rPr lang="es-ES" sz="2800" dirty="0">
                <a:sym typeface="Wingdings" pitchFamily="2" charset="2"/>
              </a:rPr>
            </a:br>
            <a:r>
              <a:rPr lang="es-ES" sz="2800" dirty="0">
                <a:sym typeface="Wingdings" pitchFamily="2" charset="2"/>
              </a:rPr>
              <a:t>B={mayor que 4}</a:t>
            </a:r>
          </a:p>
          <a:p>
            <a:pPr lvl="1"/>
            <a:endParaRPr lang="es-ES" sz="2800" dirty="0">
              <a:sym typeface="Wingdings" pitchFamily="2" charset="2"/>
            </a:endParaRPr>
          </a:p>
          <a:p>
            <a:pPr lvl="1"/>
            <a:r>
              <a:rPr lang="es-ES" sz="2800" dirty="0">
                <a:sym typeface="Wingdings" pitchFamily="2" charset="2"/>
              </a:rPr>
              <a:t>Rifa con dos dígitos</a:t>
            </a:r>
            <a:br>
              <a:rPr lang="es-ES" sz="2800" dirty="0">
                <a:sym typeface="Wingdings" pitchFamily="2" charset="2"/>
              </a:rPr>
            </a:br>
            <a:r>
              <a:rPr lang="es-ES" sz="2800" dirty="0">
                <a:sym typeface="Wingdings" pitchFamily="2" charset="2"/>
              </a:rPr>
              <a:t>A={Mayor que 91}</a:t>
            </a:r>
            <a:br>
              <a:rPr lang="es-ES" sz="2800" dirty="0">
                <a:sym typeface="Wingdings" pitchFamily="2" charset="2"/>
              </a:rPr>
            </a:br>
            <a:r>
              <a:rPr lang="es-ES" sz="2800" dirty="0">
                <a:sym typeface="Wingdings" pitchFamily="2" charset="2"/>
              </a:rPr>
              <a:t>B={Es par}</a:t>
            </a:r>
          </a:p>
          <a:p>
            <a:pPr lvl="1"/>
            <a:endParaRPr lang="es-ES" sz="2800" dirty="0">
              <a:sym typeface="Wingdings" pitchFamily="2" charset="2"/>
            </a:endParaRPr>
          </a:p>
          <a:p>
            <a:pPr lvl="1"/>
            <a:r>
              <a:rPr lang="es-ES" sz="2800" dirty="0">
                <a:sym typeface="Wingdings" pitchFamily="2" charset="2"/>
              </a:rPr>
              <a:t>Suma de dos dados</a:t>
            </a:r>
          </a:p>
          <a:p>
            <a:pPr marL="266700" lvl="1" indent="0">
              <a:buNone/>
            </a:pPr>
            <a:r>
              <a:rPr lang="es-ES" sz="2800" dirty="0">
                <a:sym typeface="Wingdings" pitchFamily="2" charset="2"/>
              </a:rPr>
              <a:t>A={Mayor que 7}</a:t>
            </a:r>
          </a:p>
          <a:p>
            <a:pPr marL="266700" lvl="1" indent="0">
              <a:buNone/>
            </a:pPr>
            <a:r>
              <a:rPr lang="es-ES" sz="2800" dirty="0">
                <a:sym typeface="Wingdings" pitchFamily="2" charset="2"/>
              </a:rPr>
              <a:t>B={6}</a:t>
            </a:r>
          </a:p>
          <a:p>
            <a:pPr lvl="1"/>
            <a:endParaRPr lang="es-ES" sz="2800" dirty="0">
              <a:sym typeface="Wingdings" pitchFamily="2" charset="2"/>
            </a:endParaRPr>
          </a:p>
          <a:p>
            <a:pPr lvl="1"/>
            <a:endParaRPr lang="es-ES" sz="2800" dirty="0">
              <a:sym typeface="Wingdings" pitchFamily="2" charset="2"/>
            </a:endParaRPr>
          </a:p>
          <a:p>
            <a:pPr marL="266700" lvl="1" indent="0">
              <a:buNone/>
            </a:pPr>
            <a:endParaRPr lang="es-ES" sz="2800" dirty="0">
              <a:sym typeface="Wingdings" pitchFamily="2" charset="2"/>
            </a:endParaRPr>
          </a:p>
          <a:p>
            <a:pPr marL="266700" lvl="1" indent="0">
              <a:buNone/>
            </a:pPr>
            <a:endParaRPr lang="es-ES" sz="28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36</a:t>
            </a:fld>
            <a:endParaRPr lang="es-E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711BDD-D6B1-46EF-A930-7FDE633057C5}"/>
                  </a:ext>
                </a:extLst>
              </p:cNvPr>
              <p:cNvSpPr/>
              <p:nvPr/>
            </p:nvSpPr>
            <p:spPr>
              <a:xfrm>
                <a:off x="5493245" y="1512000"/>
                <a:ext cx="4524444" cy="12457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i="1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e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3600" i="1">
                          <a:latin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ctrlP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0711BDD-D6B1-46EF-A930-7FDE63305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45" y="1512000"/>
                <a:ext cx="4524444" cy="12457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360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condicional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355468" cy="4679250"/>
              </a:xfrm>
            </p:spPr>
            <p:txBody>
              <a:bodyPr/>
              <a:lstStyle/>
              <a:p>
                <a:pPr marL="266700" lvl="1" indent="0">
                  <a:buNone/>
                </a:pPr>
                <a:r>
                  <a:rPr lang="es-ES" sz="2800" dirty="0">
                    <a:sym typeface="Wingdings" pitchFamily="2" charset="2"/>
                  </a:rPr>
                  <a:t>Podemos expandir la fórmula para el cálculo de la probabilidad condicional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MX" sz="3600" b="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r>
                  <a:rPr lang="es-MX" sz="2800" b="0" dirty="0">
                    <a:sym typeface="Wingdings" pitchFamily="2" charset="2"/>
                  </a:rPr>
                  <a:t>con la probabilidad de la intersección como:</a:t>
                </a:r>
                <a:endParaRPr lang="es-MX" sz="3600" b="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s-MX" sz="3600" b="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𝐴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|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𝐵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r>
                  <a:rPr lang="es-ES" sz="2800" dirty="0">
                    <a:sym typeface="Wingdings" pitchFamily="2" charset="2"/>
                  </a:rPr>
                  <a:t>Si ambos sucesos son independientes tenemos: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sSub>
                            <m:sSubPr>
                              <m:ctrlP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 …∩</m:t>
                          </m:r>
                          <m:sSub>
                            <m:sSubPr>
                              <m:ctrlP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…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sub>
                      </m:sSub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355468" cy="4679250"/>
              </a:xfrm>
              <a:blipFill>
                <a:blip r:embed="rId3"/>
                <a:stretch>
                  <a:fillRect t="-3255" r="-23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458477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condicional: independencia de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355468" cy="4679250"/>
              </a:xfrm>
            </p:spPr>
            <p:txBody>
              <a:bodyPr/>
              <a:lstStyle/>
              <a:p>
                <a:pPr marL="266700" lvl="1" indent="0">
                  <a:buNone/>
                </a:pPr>
                <a:r>
                  <a:rPr lang="es-ES" sz="2800" dirty="0">
                    <a:sym typeface="Wingdings" pitchFamily="2" charset="2"/>
                  </a:rPr>
                  <a:t>Si ambos sucesos son independientes tenemos:</a:t>
                </a:r>
              </a:p>
              <a:p>
                <a:pPr marL="266700" lvl="1" indent="0">
                  <a:buNone/>
                </a:pPr>
                <a:endParaRPr lang="es-ES" sz="28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sSub>
                            <m:sSubPr>
                              <m:ctrlP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 …∩</m:t>
                          </m:r>
                          <m:sSub>
                            <m:sSubPr>
                              <m:ctrlP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3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3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…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s-MX" sz="3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sub>
                          <m:r>
                            <a:rPr lang="es-MX" sz="3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𝑛</m:t>
                          </m:r>
                        </m:sub>
                      </m:sSub>
                      <m:r>
                        <a:rPr lang="es-MX" sz="3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lang="es-ES" sz="3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355468" cy="4679250"/>
              </a:xfrm>
              <a:blipFill>
                <a:blip r:embed="rId3"/>
                <a:stretch>
                  <a:fillRect t="-325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938213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Más sobre independencia de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355468" cy="4679250"/>
              </a:xfrm>
            </p:spPr>
            <p:txBody>
              <a:bodyPr/>
              <a:lstStyle/>
              <a:p>
                <a:pPr marL="266700" lvl="1" indent="0">
                  <a:buNone/>
                </a:pPr>
                <a:r>
                  <a:rPr lang="es-ES" sz="2800" dirty="0">
                    <a:sym typeface="Wingdings" pitchFamily="2" charset="2"/>
                  </a:rPr>
                  <a:t>La independencia de sucesos implica muchas simplificaciones en los cálculos y conocimiento extra sobre el problema</a:t>
                </a:r>
                <a:endParaRPr lang="es-ES" sz="26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800" b="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P</m:t>
                      </m:r>
                      <m:d>
                        <m:dPr>
                          <m:ctrlPr>
                            <a:rPr lang="es-MX" sz="2800" b="0" i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MX" sz="2800" b="0" i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B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s-MX" sz="2800" b="0" i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A</m:t>
                          </m:r>
                        </m:e>
                      </m:d>
                      <m:r>
                        <a:rPr lang="es-MX" sz="2800" b="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MX" sz="2800" b="0" i="0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P</m:t>
                      </m:r>
                      <m:d>
                        <m:dPr>
                          <m:ctrlPr>
                            <a:rPr lang="es-MX" sz="2800" b="0" i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s-MX" sz="2800" b="0" i="0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s-MX" sz="2800" b="0" i="0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e>
                          <m:acc>
                            <m:accPr>
                              <m:chr m:val="̅"/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66700" lvl="1" indent="0" algn="ctr">
                  <a:buNone/>
                </a:pPr>
                <a14:m>
                  <m:oMath xmlns:m="http://schemas.openxmlformats.org/officeDocument/2006/math">
                    <m:r>
                      <a:rPr lang="es-MX" sz="2800" i="1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d>
                      <m:dPr>
                        <m:ctrlP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</m:e>
                      <m:e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</m:d>
                    <m:r>
                      <a:rPr lang="es-MX" sz="2800" i="1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s-MX" sz="2800" i="1">
                        <a:latin typeface="Cambria Math" panose="02040503050406030204" pitchFamily="18" charset="0"/>
                        <a:sym typeface="Wingdings" pitchFamily="2" charset="2"/>
                      </a:rPr>
                      <m:t>𝑃</m:t>
                    </m:r>
                    <m:r>
                      <a:rPr lang="es-MX" sz="2800" i="1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s-MX" sz="2800" i="1">
                        <a:latin typeface="Cambria Math" panose="02040503050406030204" pitchFamily="18" charset="0"/>
                        <a:sym typeface="Wingdings" pitchFamily="2" charset="2"/>
                      </a:rPr>
                      <m:t>𝐵</m:t>
                    </m:r>
                  </m:oMath>
                </a14:m>
                <a:r>
                  <a:rPr lang="es-ES" sz="2800" dirty="0">
                    <a:sym typeface="Wingdings" pitchFamily="2" charset="2"/>
                  </a:rPr>
                  <a:t>|</a:t>
                </a:r>
                <a:r>
                  <a:rPr lang="es-MX" sz="2800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</m:acc>
                    <m:r>
                      <a:rPr lang="es-MX" sz="2800" i="1">
                        <a:latin typeface="Cambria Math" panose="02040503050406030204" pitchFamily="18" charset="0"/>
                        <a:sym typeface="Wingdings" pitchFamily="2" charset="2"/>
                      </a:rPr>
                      <m:t> )</m:t>
                    </m:r>
                  </m:oMath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667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</m:acc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acc>
                            <m:accPr>
                              <m:chr m:val="̅"/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667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acc>
                            <m:accPr>
                              <m:chr m:val="̅"/>
                              <m:ctrlPr>
                                <a:rPr lang="es-MX" sz="2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s-MX" sz="2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  <m:r>
                        <a:rPr lang="es-MX" sz="28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2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</m:d>
                      <m:r>
                        <a:rPr lang="es-MX" sz="2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MX" sz="2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s-MX" sz="2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s-MX" sz="280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667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MX" sz="2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s-MX" sz="2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</m:acc>
                          <m: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MX" sz="2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MX" sz="2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accPr>
                            <m:e>
                              <m:r>
                                <a:rPr lang="es-MX" sz="2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</m:acc>
                        </m:e>
                      </m:d>
                      <m:r>
                        <a:rPr lang="es-MX" sz="2800" i="1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s-MX" sz="2800" b="1" i="1" dirty="0">
                  <a:latin typeface="Cambria Math" panose="02040503050406030204" pitchFamily="18" charset="0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355468" cy="4679250"/>
              </a:xfrm>
              <a:blipFill>
                <a:blip r:embed="rId3"/>
                <a:stretch>
                  <a:fillRect t="-3255" r="-6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151185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Espacio muestral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lvl="1"/>
                <a:r>
                  <a:rPr lang="es-ES" sz="2800" dirty="0"/>
                  <a:t>Cuando realizamos un experimento aleatorio, podemos potencialmente observar un conjunto de valores. A ese conjunto de valores lo llamamos el </a:t>
                </a:r>
                <a:r>
                  <a:rPr lang="es-ES" sz="2800" b="1" dirty="0"/>
                  <a:t>ESPACIO MUESTRAL (E)</a:t>
                </a:r>
                <a:r>
                  <a:rPr lang="es-ES" sz="2800" dirty="0"/>
                  <a:t>.</a:t>
                </a:r>
              </a:p>
              <a:p>
                <a:pPr lvl="2"/>
                <a:r>
                  <a:rPr lang="es-ES" sz="2600" dirty="0">
                    <a:sym typeface="Wingdings" pitchFamily="2" charset="2"/>
                  </a:rPr>
                  <a:t>Lanzar un dado  E={1,2,3,4,5,6} (discreto)</a:t>
                </a:r>
              </a:p>
              <a:p>
                <a:pPr lvl="2"/>
                <a:r>
                  <a:rPr lang="es-ES" sz="2600" dirty="0">
                    <a:sym typeface="Wingdings" pitchFamily="2" charset="2"/>
                  </a:rPr>
                  <a:t>Lanzamiento penalti  E={</a:t>
                </a:r>
                <a:r>
                  <a:rPr lang="es-ES" sz="2600" dirty="0" err="1">
                    <a:sym typeface="Wingdings" pitchFamily="2" charset="2"/>
                  </a:rPr>
                  <a:t>Gol,NoGol</a:t>
                </a:r>
                <a:r>
                  <a:rPr lang="es-ES" sz="2600" dirty="0">
                    <a:sym typeface="Wingdings" pitchFamily="2" charset="2"/>
                  </a:rPr>
                  <a:t>} (discreto)</a:t>
                </a:r>
              </a:p>
              <a:p>
                <a:pPr lvl="2"/>
                <a:r>
                  <a:rPr lang="es-ES" sz="2600" dirty="0">
                    <a:sym typeface="Wingdings" pitchFamily="2" charset="2"/>
                  </a:rPr>
                  <a:t>Tiempo inicio robot  E=[0,…,</a:t>
                </a:r>
                <a14:m>
                  <m:oMath xmlns:m="http://schemas.openxmlformats.org/officeDocument/2006/math">
                    <m:r>
                      <a:rPr lang="es-E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∞</m:t>
                    </m:r>
                    <m:r>
                      <a:rPr lang="es-E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[</m:t>
                    </m:r>
                  </m:oMath>
                </a14:m>
                <a:r>
                  <a:rPr lang="es-ES" sz="2600" dirty="0">
                    <a:sym typeface="Wingdings" pitchFamily="2" charset="2"/>
                  </a:rPr>
                  <a:t> (continuo)</a:t>
                </a:r>
              </a:p>
              <a:p>
                <a:pPr lvl="2"/>
                <a:r>
                  <a:rPr lang="es-ES" sz="2600" dirty="0">
                    <a:sym typeface="Wingdings" pitchFamily="2" charset="2"/>
                  </a:rPr>
                  <a:t>Rifa con 2 dígitos  E=???</a:t>
                </a:r>
              </a:p>
              <a:p>
                <a:pPr lvl="2"/>
                <a:r>
                  <a:rPr lang="es-ES" sz="2600" dirty="0">
                    <a:sym typeface="Wingdings" pitchFamily="2" charset="2"/>
                  </a:rPr>
                  <a:t>Velocidad descarga de datos  E=???</a:t>
                </a:r>
              </a:p>
              <a:p>
                <a:pPr lvl="2"/>
                <a:r>
                  <a:rPr lang="es-ES" sz="2600" dirty="0">
                    <a:sym typeface="Wingdings" pitchFamily="2" charset="2"/>
                  </a:rPr>
                  <a:t>Número de bugs en un programa de 1000 líneas  E=???</a:t>
                </a:r>
              </a:p>
              <a:p>
                <a:pPr lvl="2"/>
                <a:r>
                  <a:rPr lang="es-ES" sz="2600" dirty="0">
                    <a:sym typeface="Wingdings" pitchFamily="2" charset="2"/>
                  </a:rPr>
                  <a:t>Nota de un examen  E=???</a:t>
                </a:r>
              </a:p>
              <a:p>
                <a:pPr lvl="2"/>
                <a:r>
                  <a:rPr lang="es-ES" sz="2600" dirty="0">
                    <a:sym typeface="Wingdings" pitchFamily="2" charset="2"/>
                  </a:rPr>
                  <a:t>Temperatura de una CPU  E = ???</a:t>
                </a: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 t="-2973" b="-864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660153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Probabilidad condicional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Vamos a asumir que la siguiente tabla de frecuencias bidimensionales incluye toda la población (un aula)</a:t>
            </a:r>
            <a:endParaRPr lang="es-ES" noProof="1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919A468-184E-4FB4-B85A-5F99A251C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445379"/>
              </p:ext>
            </p:extLst>
          </p:nvPr>
        </p:nvGraphicFramePr>
        <p:xfrm>
          <a:off x="601279" y="2148840"/>
          <a:ext cx="7571875" cy="2291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4375">
                  <a:extLst>
                    <a:ext uri="{9D8B030D-6E8A-4147-A177-3AD203B41FA5}">
                      <a16:colId xmlns:a16="http://schemas.microsoft.com/office/drawing/2014/main" val="4185269220"/>
                    </a:ext>
                  </a:extLst>
                </a:gridCol>
                <a:gridCol w="1514375">
                  <a:extLst>
                    <a:ext uri="{9D8B030D-6E8A-4147-A177-3AD203B41FA5}">
                      <a16:colId xmlns:a16="http://schemas.microsoft.com/office/drawing/2014/main" val="1803643086"/>
                    </a:ext>
                  </a:extLst>
                </a:gridCol>
                <a:gridCol w="1514375">
                  <a:extLst>
                    <a:ext uri="{9D8B030D-6E8A-4147-A177-3AD203B41FA5}">
                      <a16:colId xmlns:a16="http://schemas.microsoft.com/office/drawing/2014/main" val="2409657820"/>
                    </a:ext>
                  </a:extLst>
                </a:gridCol>
                <a:gridCol w="1514375">
                  <a:extLst>
                    <a:ext uri="{9D8B030D-6E8A-4147-A177-3AD203B41FA5}">
                      <a16:colId xmlns:a16="http://schemas.microsoft.com/office/drawing/2014/main" val="2308210973"/>
                    </a:ext>
                  </a:extLst>
                </a:gridCol>
                <a:gridCol w="1514375">
                  <a:extLst>
                    <a:ext uri="{9D8B030D-6E8A-4147-A177-3AD203B41FA5}">
                      <a16:colId xmlns:a16="http://schemas.microsoft.com/office/drawing/2014/main" val="3106018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Edad\Equipo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Valencia C.F.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Levante U.D.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Otros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953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&lt;25 años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38</a:t>
                      </a:r>
                    </a:p>
                    <a:p>
                      <a:r>
                        <a:rPr lang="es-MX" dirty="0"/>
                        <a:t>71.6%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72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&gt;25 años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15</a:t>
                      </a:r>
                    </a:p>
                    <a:p>
                      <a:r>
                        <a:rPr lang="es-MX" dirty="0"/>
                        <a:t>28.3%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79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26</a:t>
                      </a:r>
                    </a:p>
                    <a:p>
                      <a:r>
                        <a:rPr lang="es-MX" dirty="0"/>
                        <a:t>49%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16</a:t>
                      </a:r>
                    </a:p>
                    <a:p>
                      <a:r>
                        <a:rPr lang="es-MX" dirty="0"/>
                        <a:t>30.1%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11</a:t>
                      </a:r>
                    </a:p>
                    <a:p>
                      <a:r>
                        <a:rPr lang="es-MX" dirty="0"/>
                        <a:t>20.7%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Total = 53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453958"/>
                  </a:ext>
                </a:extLst>
              </a:tr>
            </a:tbl>
          </a:graphicData>
        </a:graphic>
      </p:graphicFrame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40</a:t>
            </a:fld>
            <a:endParaRPr lang="es-E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7B543BA-A249-49A8-9478-D3AD3B1123C4}"/>
                  </a:ext>
                </a:extLst>
              </p:cNvPr>
              <p:cNvSpPr/>
              <p:nvPr/>
            </p:nvSpPr>
            <p:spPr>
              <a:xfrm>
                <a:off x="7209156" y="1278265"/>
                <a:ext cx="3537867" cy="733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i="1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e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000" i="1">
                          <a:latin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f>
                        <m:fPr>
                          <m:ctrlP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∩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sz="20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7B543BA-A249-49A8-9478-D3AD3B1123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156" y="1278265"/>
                <a:ext cx="3537867" cy="7331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17">
            <a:extLst>
              <a:ext uri="{FF2B5EF4-FFF2-40B4-BE49-F238E27FC236}">
                <a16:creationId xmlns:a16="http://schemas.microsoft.com/office/drawing/2014/main" id="{C0A903EF-26D4-493E-94FD-BBD81CD5360C}"/>
              </a:ext>
            </a:extLst>
          </p:cNvPr>
          <p:cNvSpPr txBox="1"/>
          <p:nvPr/>
        </p:nvSpPr>
        <p:spPr>
          <a:xfrm>
            <a:off x="8325968" y="2024747"/>
            <a:ext cx="30419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Q1={Valencia}</a:t>
            </a:r>
          </a:p>
          <a:p>
            <a:r>
              <a:rPr lang="es-ES" sz="2800" dirty="0"/>
              <a:t>Q2={Levante}</a:t>
            </a:r>
          </a:p>
          <a:p>
            <a:r>
              <a:rPr lang="es-ES" sz="2800" dirty="0"/>
              <a:t>Q3={Otros}</a:t>
            </a:r>
          </a:p>
          <a:p>
            <a:endParaRPr lang="es-ES" sz="2800" dirty="0"/>
          </a:p>
          <a:p>
            <a:r>
              <a:rPr lang="es-ES" sz="2800" dirty="0"/>
              <a:t>A1 = {&lt;25 años}</a:t>
            </a:r>
          </a:p>
          <a:p>
            <a:r>
              <a:rPr lang="es-ES" sz="2800" dirty="0"/>
              <a:t>A2 = {&gt;25 años}</a:t>
            </a:r>
          </a:p>
        </p:txBody>
      </p:sp>
      <p:sp>
        <p:nvSpPr>
          <p:cNvPr id="11" name="CuadroTexto 17">
            <a:extLst>
              <a:ext uri="{FF2B5EF4-FFF2-40B4-BE49-F238E27FC236}">
                <a16:creationId xmlns:a16="http://schemas.microsoft.com/office/drawing/2014/main" id="{CB80D3BF-5C07-4CE8-A9CA-51656397770A}"/>
              </a:ext>
            </a:extLst>
          </p:cNvPr>
          <p:cNvSpPr txBox="1"/>
          <p:nvPr/>
        </p:nvSpPr>
        <p:spPr>
          <a:xfrm>
            <a:off x="601279" y="4702403"/>
            <a:ext cx="52802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P</a:t>
            </a:r>
            <a:r>
              <a:rPr lang="es-ES" sz="2800" dirty="0"/>
              <a:t>(Q2|A1) = ???</a:t>
            </a:r>
          </a:p>
          <a:p>
            <a:r>
              <a:rPr lang="es-ES" sz="2800" dirty="0"/>
              <a:t>P(Q3|A2)= ???</a:t>
            </a:r>
          </a:p>
          <a:p>
            <a:r>
              <a:rPr lang="es-ES" sz="2800" dirty="0"/>
              <a:t>P(A2|Q2) = ???</a:t>
            </a:r>
          </a:p>
        </p:txBody>
      </p:sp>
    </p:spTree>
    <p:extLst>
      <p:ext uri="{BB962C8B-B14F-4D97-AF65-F5344CB8AC3E}">
        <p14:creationId xmlns:p14="http://schemas.microsoft.com/office/powerpoint/2010/main" val="178015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825380"/>
            <a:ext cx="6798250" cy="2195386"/>
          </a:xfrm>
        </p:spPr>
        <p:txBody>
          <a:bodyPr rtlCol="0"/>
          <a:lstStyle/>
          <a:p>
            <a:pPr rtl="0"/>
            <a:r>
              <a:rPr lang="es-ES" dirty="0"/>
              <a:t>Teorema de la probabilidad total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043494"/>
            <a:ext cx="2456210" cy="1799083"/>
          </a:xfrm>
        </p:spPr>
        <p:txBody>
          <a:bodyPr rtlCol="0"/>
          <a:lstStyle/>
          <a:p>
            <a:pPr rtl="0"/>
            <a:r>
              <a:rPr lang="es-MX" dirty="0"/>
              <a:t>O de las particiones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7909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asunciones</a:t>
            </a:r>
            <a:endParaRPr lang="es-ES" noProof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355468" cy="4679250"/>
          </a:xfrm>
        </p:spPr>
        <p:txBody>
          <a:bodyPr/>
          <a:lstStyle/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42</a:t>
            </a:fld>
            <a:endParaRPr lang="es-ES" noProof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3DC7AF-E4EE-42BE-A33E-1C20B02E6B2E}"/>
              </a:ext>
            </a:extLst>
          </p:cNvPr>
          <p:cNvSpPr/>
          <p:nvPr/>
        </p:nvSpPr>
        <p:spPr>
          <a:xfrm>
            <a:off x="948267" y="1738489"/>
            <a:ext cx="8286044" cy="423333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800" dirty="0"/>
              <a:t>ESPACIO MUESTRAL (E)</a:t>
            </a:r>
            <a:br>
              <a:rPr lang="es-MX" sz="2800" dirty="0"/>
            </a:br>
            <a:br>
              <a:rPr lang="es-MX" sz="2800" dirty="0"/>
            </a:br>
            <a:br>
              <a:rPr lang="es-MX" sz="2800" dirty="0"/>
            </a:br>
            <a:br>
              <a:rPr lang="es-MX" sz="2800" dirty="0"/>
            </a:br>
            <a:br>
              <a:rPr lang="es-MX" sz="2800" dirty="0"/>
            </a:br>
            <a:br>
              <a:rPr lang="es-MX" sz="2800" dirty="0"/>
            </a:br>
            <a:br>
              <a:rPr lang="es-MX" sz="2800" dirty="0"/>
            </a:br>
            <a:br>
              <a:rPr lang="es-MX" sz="2800" dirty="0"/>
            </a:br>
            <a:br>
              <a:rPr lang="es-MX" sz="2800" dirty="0"/>
            </a:br>
            <a:endParaRPr lang="es-ES" sz="28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587C1A-B3D0-4B33-8E4C-73F33F2574BE}"/>
              </a:ext>
            </a:extLst>
          </p:cNvPr>
          <p:cNvCxnSpPr>
            <a:cxnSpLocks/>
          </p:cNvCxnSpPr>
          <p:nvPr/>
        </p:nvCxnSpPr>
        <p:spPr>
          <a:xfrm flipH="1">
            <a:off x="2167467" y="1734958"/>
            <a:ext cx="1027289" cy="423686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0F267A-4DC7-4B59-9606-CBD3D4DB50C1}"/>
              </a:ext>
            </a:extLst>
          </p:cNvPr>
          <p:cNvCxnSpPr>
            <a:cxnSpLocks/>
          </p:cNvCxnSpPr>
          <p:nvPr/>
        </p:nvCxnSpPr>
        <p:spPr>
          <a:xfrm>
            <a:off x="5156001" y="1734958"/>
            <a:ext cx="793243" cy="423686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741ABD-B42E-4918-9BF2-CE4D38602727}"/>
              </a:ext>
            </a:extLst>
          </p:cNvPr>
          <p:cNvCxnSpPr>
            <a:cxnSpLocks/>
          </p:cNvCxnSpPr>
          <p:nvPr/>
        </p:nvCxnSpPr>
        <p:spPr>
          <a:xfrm flipH="1">
            <a:off x="7989512" y="1734958"/>
            <a:ext cx="454578" cy="423686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AF50B81-F7C7-44B0-87A5-20DD6D7AB0B3}"/>
              </a:ext>
            </a:extLst>
          </p:cNvPr>
          <p:cNvCxnSpPr>
            <a:cxnSpLocks/>
          </p:cNvCxnSpPr>
          <p:nvPr/>
        </p:nvCxnSpPr>
        <p:spPr>
          <a:xfrm>
            <a:off x="5552622" y="3851625"/>
            <a:ext cx="2663622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C8E1EAB-022E-43EB-B3D2-37E152ECD71F}"/>
              </a:ext>
            </a:extLst>
          </p:cNvPr>
          <p:cNvSpPr txBox="1"/>
          <p:nvPr/>
        </p:nvSpPr>
        <p:spPr>
          <a:xfrm>
            <a:off x="1052790" y="5346000"/>
            <a:ext cx="5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A1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CED63-20CE-4E99-B687-59CC88DC2FB4}"/>
              </a:ext>
            </a:extLst>
          </p:cNvPr>
          <p:cNvSpPr txBox="1"/>
          <p:nvPr/>
        </p:nvSpPr>
        <p:spPr>
          <a:xfrm>
            <a:off x="4714375" y="2506844"/>
            <a:ext cx="5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A2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B1611C-951F-4EA3-B4A1-0E58494DCCCF}"/>
              </a:ext>
            </a:extLst>
          </p:cNvPr>
          <p:cNvSpPr txBox="1"/>
          <p:nvPr/>
        </p:nvSpPr>
        <p:spPr>
          <a:xfrm>
            <a:off x="7560835" y="3295862"/>
            <a:ext cx="5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A3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5F50F0-2919-43F6-B060-CD2D802DBED0}"/>
              </a:ext>
            </a:extLst>
          </p:cNvPr>
          <p:cNvSpPr txBox="1"/>
          <p:nvPr/>
        </p:nvSpPr>
        <p:spPr>
          <a:xfrm>
            <a:off x="6129669" y="5346000"/>
            <a:ext cx="5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A4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16D111-F5F2-4293-8A2E-449B4879FBA4}"/>
              </a:ext>
            </a:extLst>
          </p:cNvPr>
          <p:cNvSpPr txBox="1"/>
          <p:nvPr/>
        </p:nvSpPr>
        <p:spPr>
          <a:xfrm>
            <a:off x="8754585" y="5346000"/>
            <a:ext cx="5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</a:rPr>
              <a:t>A5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7" name="Llamada rectangular redondeada 5">
            <a:extLst>
              <a:ext uri="{FF2B5EF4-FFF2-40B4-BE49-F238E27FC236}">
                <a16:creationId xmlns:a16="http://schemas.microsoft.com/office/drawing/2014/main" id="{3717DD4B-EC6E-4AF3-9ADC-0E1ED8F5F75A}"/>
              </a:ext>
            </a:extLst>
          </p:cNvPr>
          <p:cNvSpPr/>
          <p:nvPr/>
        </p:nvSpPr>
        <p:spPr>
          <a:xfrm>
            <a:off x="9420678" y="2774576"/>
            <a:ext cx="2662165" cy="1595335"/>
          </a:xfrm>
          <a:prstGeom prst="wedgeRoundRectCallout">
            <a:avLst>
              <a:gd name="adj1" fmla="val -60466"/>
              <a:gd name="adj2" fmla="val -25490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Tenemos una serie de eventos mutuamente excluyentes que particionan todo el espacio muestral</a:t>
            </a:r>
          </a:p>
        </p:txBody>
      </p:sp>
    </p:spTree>
    <p:extLst>
      <p:ext uri="{BB962C8B-B14F-4D97-AF65-F5344CB8AC3E}">
        <p14:creationId xmlns:p14="http://schemas.microsoft.com/office/powerpoint/2010/main" val="1505300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asunciones</a:t>
            </a:r>
            <a:endParaRPr lang="es-ES" noProof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43</a:t>
            </a:fld>
            <a:endParaRPr lang="es-ES" noProof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08FF8-94D9-4E2F-9976-849530CEE1DC}"/>
              </a:ext>
            </a:extLst>
          </p:cNvPr>
          <p:cNvGrpSpPr/>
          <p:nvPr/>
        </p:nvGrpSpPr>
        <p:grpSpPr>
          <a:xfrm>
            <a:off x="948267" y="1734958"/>
            <a:ext cx="8322784" cy="4236864"/>
            <a:chOff x="948267" y="1734958"/>
            <a:chExt cx="8322784" cy="42368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3DC7AF-E4EE-42BE-A33E-1C20B02E6B2E}"/>
                </a:ext>
              </a:extLst>
            </p:cNvPr>
            <p:cNvSpPr/>
            <p:nvPr/>
          </p:nvSpPr>
          <p:spPr>
            <a:xfrm>
              <a:off x="948267" y="1738489"/>
              <a:ext cx="8286044" cy="423333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800" dirty="0"/>
                <a:t>ESPACIO MUESTRAL (E)</a:t>
              </a: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endParaRPr lang="es-ES" sz="2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2C5E41-8B98-4144-AFDD-5D3AE4298EC9}"/>
                </a:ext>
              </a:extLst>
            </p:cNvPr>
            <p:cNvSpPr/>
            <p:nvPr/>
          </p:nvSpPr>
          <p:spPr>
            <a:xfrm>
              <a:off x="1569256" y="3429000"/>
              <a:ext cx="6987722" cy="16975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/>
                <a:t>B</a:t>
              </a:r>
              <a:endParaRPr lang="es-ES" sz="36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587C1A-B3D0-4B33-8E4C-73F33F257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7467" y="1734958"/>
              <a:ext cx="1027289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0F267A-4DC7-4B59-9606-CBD3D4DB50C1}"/>
                </a:ext>
              </a:extLst>
            </p:cNvPr>
            <p:cNvCxnSpPr>
              <a:cxnSpLocks/>
            </p:cNvCxnSpPr>
            <p:nvPr/>
          </p:nvCxnSpPr>
          <p:spPr>
            <a:xfrm>
              <a:off x="5156001" y="1734958"/>
              <a:ext cx="793243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741ABD-B42E-4918-9BF2-CE4D38602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9512" y="1734958"/>
              <a:ext cx="454578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F50B81-F7C7-44B0-87A5-20DD6D7AB0B3}"/>
                </a:ext>
              </a:extLst>
            </p:cNvPr>
            <p:cNvCxnSpPr>
              <a:cxnSpLocks/>
            </p:cNvCxnSpPr>
            <p:nvPr/>
          </p:nvCxnSpPr>
          <p:spPr>
            <a:xfrm>
              <a:off x="5552622" y="3851625"/>
              <a:ext cx="2663622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8E1EAB-022E-43EB-B3D2-37E152ECD71F}"/>
                </a:ext>
              </a:extLst>
            </p:cNvPr>
            <p:cNvSpPr txBox="1"/>
            <p:nvPr/>
          </p:nvSpPr>
          <p:spPr>
            <a:xfrm>
              <a:off x="1052790" y="5346000"/>
              <a:ext cx="51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A1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ACED63-20CE-4E99-B687-59CC88DC2FB4}"/>
                </a:ext>
              </a:extLst>
            </p:cNvPr>
            <p:cNvSpPr txBox="1"/>
            <p:nvPr/>
          </p:nvSpPr>
          <p:spPr>
            <a:xfrm>
              <a:off x="4714375" y="2506844"/>
              <a:ext cx="51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A2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B1611C-951F-4EA3-B4A1-0E58494DCCCF}"/>
                </a:ext>
              </a:extLst>
            </p:cNvPr>
            <p:cNvSpPr txBox="1"/>
            <p:nvPr/>
          </p:nvSpPr>
          <p:spPr>
            <a:xfrm>
              <a:off x="7560835" y="3295862"/>
              <a:ext cx="51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A3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5F50F0-2919-43F6-B060-CD2D802DBED0}"/>
                </a:ext>
              </a:extLst>
            </p:cNvPr>
            <p:cNvSpPr txBox="1"/>
            <p:nvPr/>
          </p:nvSpPr>
          <p:spPr>
            <a:xfrm>
              <a:off x="6129669" y="5346000"/>
              <a:ext cx="51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A4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16D111-F5F2-4293-8A2E-449B4879FBA4}"/>
                </a:ext>
              </a:extLst>
            </p:cNvPr>
            <p:cNvSpPr txBox="1"/>
            <p:nvPr/>
          </p:nvSpPr>
          <p:spPr>
            <a:xfrm>
              <a:off x="8754585" y="5346000"/>
              <a:ext cx="51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A5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Llamada rectangular redondeada 5">
            <a:extLst>
              <a:ext uri="{FF2B5EF4-FFF2-40B4-BE49-F238E27FC236}">
                <a16:creationId xmlns:a16="http://schemas.microsoft.com/office/drawing/2014/main" id="{3717DD4B-EC6E-4AF3-9ADC-0E1ED8F5F75A}"/>
              </a:ext>
            </a:extLst>
          </p:cNvPr>
          <p:cNvSpPr/>
          <p:nvPr/>
        </p:nvSpPr>
        <p:spPr>
          <a:xfrm>
            <a:off x="9086547" y="3851625"/>
            <a:ext cx="2662165" cy="1595335"/>
          </a:xfrm>
          <a:prstGeom prst="wedgeRoundRectCallout">
            <a:avLst>
              <a:gd name="adj1" fmla="val -68099"/>
              <a:gd name="adj2" fmla="val -22659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Tenemos un evento cuya probabilidad no conocemos, pero conocemos las P(</a:t>
            </a:r>
            <a:r>
              <a:rPr lang="es-ES" sz="2000" dirty="0" err="1"/>
              <a:t>Ai</a:t>
            </a:r>
            <a:r>
              <a:rPr lang="es-ES" sz="2000" dirty="0"/>
              <a:t>) y las P(</a:t>
            </a:r>
            <a:r>
              <a:rPr lang="es-ES" sz="2000" dirty="0" err="1"/>
              <a:t>B|Ai</a:t>
            </a:r>
            <a:r>
              <a:rPr lang="es-E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9119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7067814" cy="4679250"/>
              </a:xfrm>
            </p:spPr>
            <p:txBody>
              <a:bodyPr/>
              <a:lstStyle/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</m:oMath>
                  </m:oMathPara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br>
                  <a:rPr lang="es-MX" sz="2800" b="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1∩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∪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2∩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∪ …∪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5∩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</m:e>
                          </m:d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</m:oMath>
                  </m:oMathPara>
                </a14:m>
                <a:endParaRPr lang="es-MX" sz="2800" b="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br>
                  <a:rPr lang="es-MX" sz="2800" b="0" dirty="0"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1∩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+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2∩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+…+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5∩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</m:oMath>
                  </m:oMathPara>
                </a14:m>
                <a:endParaRPr lang="es-MX" sz="2800" b="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br>
                  <a:rPr lang="es-MX" sz="2800" b="0" dirty="0"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+…+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5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𝐵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|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𝐴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5)</m:t>
                      </m:r>
                    </m:oMath>
                  </m:oMathPara>
                </a14:m>
                <a:endParaRPr lang="es-MX" sz="2800" b="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MX" sz="28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7067814" cy="4679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Teorema de la probabilidad total</a:t>
            </a:r>
            <a:endParaRPr lang="es-ES" noProof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44</a:t>
            </a:fld>
            <a:endParaRPr lang="es-ES" noProof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5EFDBD-0F82-4907-A445-F53CC162BD3E}"/>
              </a:ext>
            </a:extLst>
          </p:cNvPr>
          <p:cNvGrpSpPr/>
          <p:nvPr/>
        </p:nvGrpSpPr>
        <p:grpSpPr>
          <a:xfrm>
            <a:off x="7504090" y="1512000"/>
            <a:ext cx="4255911" cy="2542821"/>
            <a:chOff x="948267" y="1734958"/>
            <a:chExt cx="8322784" cy="423686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2D227B5-46EA-4604-AF81-346FAF772346}"/>
                </a:ext>
              </a:extLst>
            </p:cNvPr>
            <p:cNvSpPr/>
            <p:nvPr/>
          </p:nvSpPr>
          <p:spPr>
            <a:xfrm>
              <a:off x="948267" y="1738489"/>
              <a:ext cx="8286044" cy="423333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endParaRPr lang="es-ES" sz="28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62E8D8-2F1F-4A6C-ADFD-C29DD0F15EE3}"/>
                </a:ext>
              </a:extLst>
            </p:cNvPr>
            <p:cNvSpPr/>
            <p:nvPr/>
          </p:nvSpPr>
          <p:spPr>
            <a:xfrm>
              <a:off x="1569256" y="3429000"/>
              <a:ext cx="6987722" cy="16975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/>
                <a:t>B</a:t>
              </a:r>
              <a:endParaRPr lang="es-ES" sz="360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D71C59-81F9-4991-9B0E-9ADF85F82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7467" y="1734958"/>
              <a:ext cx="1027289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594D36F-BBEB-4079-8710-3178B0851A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001" y="1734958"/>
              <a:ext cx="793243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403202-1E74-4876-B2D2-796968D5F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9512" y="1734958"/>
              <a:ext cx="454578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53823E-7B1C-4A0D-9660-9688B457F365}"/>
                </a:ext>
              </a:extLst>
            </p:cNvPr>
            <p:cNvCxnSpPr>
              <a:cxnSpLocks/>
            </p:cNvCxnSpPr>
            <p:nvPr/>
          </p:nvCxnSpPr>
          <p:spPr>
            <a:xfrm>
              <a:off x="5552622" y="3851625"/>
              <a:ext cx="2663622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B10E12-1651-45D1-B948-AA4AB6A5ED7B}"/>
                </a:ext>
              </a:extLst>
            </p:cNvPr>
            <p:cNvSpPr txBox="1"/>
            <p:nvPr/>
          </p:nvSpPr>
          <p:spPr>
            <a:xfrm>
              <a:off x="1052791" y="5126572"/>
              <a:ext cx="975652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A1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09A42A-C2B3-4EAC-96AC-99E8260F64DA}"/>
                </a:ext>
              </a:extLst>
            </p:cNvPr>
            <p:cNvSpPr txBox="1"/>
            <p:nvPr/>
          </p:nvSpPr>
          <p:spPr>
            <a:xfrm>
              <a:off x="4203551" y="2345768"/>
              <a:ext cx="1027289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A2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68B201-D049-4D0E-9A39-780F51DA14D5}"/>
                </a:ext>
              </a:extLst>
            </p:cNvPr>
            <p:cNvSpPr txBox="1"/>
            <p:nvPr/>
          </p:nvSpPr>
          <p:spPr>
            <a:xfrm>
              <a:off x="6933217" y="2600249"/>
              <a:ext cx="1056296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A3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5CDE72-317B-4CC3-BDBC-1F04BCF62BD1}"/>
                </a:ext>
              </a:extLst>
            </p:cNvPr>
            <p:cNvSpPr txBox="1"/>
            <p:nvPr/>
          </p:nvSpPr>
          <p:spPr>
            <a:xfrm>
              <a:off x="6129666" y="5339940"/>
              <a:ext cx="1069623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A4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88D72D0-248A-427F-B7E0-45E953336294}"/>
                </a:ext>
              </a:extLst>
            </p:cNvPr>
            <p:cNvSpPr txBox="1"/>
            <p:nvPr/>
          </p:nvSpPr>
          <p:spPr>
            <a:xfrm>
              <a:off x="8255586" y="5126572"/>
              <a:ext cx="1015465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A5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3163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8" cy="4679250"/>
              </a:xfrm>
            </p:spPr>
            <p:txBody>
              <a:bodyPr/>
              <a:lstStyle/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𝐵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: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𝑠𝑢𝑐𝑒𝑠𝑜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𝑑𝑒𝑙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𝑐𝑢𝑎𝑙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𝑞𝑢𝑒𝑟𝑒𝑚𝑜𝑠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𝑠𝑎𝑏𝑒𝑟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𝑠𝑢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𝑝𝑟𝑜𝑏𝑎𝑏𝑖𝑙𝑖𝑑𝑎𝑑</m:t>
                      </m:r>
                    </m:oMath>
                  </m:oMathPara>
                </a14:m>
                <a:endParaRPr lang="es-MX" sz="200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: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𝑐𝑎𝑑𝑎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𝑢𝑛𝑜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𝑑𝑒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𝑙𝑜𝑠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𝑠𝑢𝑐𝑒𝑠𝑜𝑠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𝑚𝑢𝑡𝑢𝑎𝑚𝑒𝑛𝑡𝑒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𝑒𝑥𝑐𝑙𝑢𝑦𝑒𝑛𝑡𝑒𝑠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𝑞𝑢𝑒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𝑝𝑎𝑟𝑡𝑖𝑐𝑖𝑜𝑛𝑎𝑛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𝑒𝑙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𝑒𝑠𝑝𝑎𝑐𝑖𝑜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𝑚𝑢𝑒𝑠𝑡𝑟𝑎𝑙</m:t>
                      </m:r>
                    </m:oMath>
                  </m:oMathPara>
                </a14:m>
                <a:endParaRPr lang="es-MX" sz="20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4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=1</m:t>
                          </m:r>
                        </m:sub>
                        <m:sup>
                          <m: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𝑘</m:t>
                          </m:r>
                        </m:sup>
                        <m:e>
                          <m: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4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40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s-MX" sz="40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MX" sz="40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|</m:t>
                          </m:r>
                          <m:sSub>
                            <m:sSubPr>
                              <m:ctrlPr>
                                <a:rPr lang="es-MX" sz="4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MX" sz="40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8" cy="4679250"/>
              </a:xfrm>
              <a:blipFill>
                <a:blip r:embed="rId3"/>
                <a:stretch>
                  <a:fillRect t="-391" r="-145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Teorema de la probabilidad total</a:t>
            </a:r>
            <a:endParaRPr lang="es-ES" noProof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Expresión general</a:t>
            </a:r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73618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Problema: teorema de la probabilidad total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8" cy="4679250"/>
          </a:xfrm>
        </p:spPr>
        <p:txBody>
          <a:bodyPr/>
          <a:lstStyle/>
          <a:p>
            <a:pPr marL="266700" lvl="1" indent="0">
              <a:buNone/>
            </a:pPr>
            <a:r>
              <a:rPr lang="es-MX" sz="2800" dirty="0">
                <a:sym typeface="Wingdings" pitchFamily="2" charset="2"/>
              </a:rPr>
              <a:t>Un servidor en la universidad recibe transmisiones en bits desde otra máquina situada a la otra punta del campus. El servidor puede recibir 0’s o 1’s. Se sabe que la probabilidad de que se transmita un 1 es 65%, mientras que la probabilidad de que se transmita un 0 es 35%. Por problemas en la red, el servidor puede llegar a recibir un bit erróneo. La probabilidad de que el bit 1 sea transmitido erróneamente es de 0.4, mientras que la probabilidad de que el bit 0 sea transmitido erróneamente es de 0.5.</a:t>
            </a:r>
            <a:br>
              <a:rPr lang="es-MX" sz="2800" dirty="0">
                <a:sym typeface="Wingdings" pitchFamily="2" charset="2"/>
              </a:rPr>
            </a:br>
            <a:br>
              <a:rPr lang="es-MX" sz="2800" dirty="0">
                <a:sym typeface="Wingdings" pitchFamily="2" charset="2"/>
              </a:rPr>
            </a:br>
            <a:r>
              <a:rPr lang="es-MX" sz="2800" dirty="0">
                <a:sym typeface="Wingdings" pitchFamily="2" charset="2"/>
              </a:rPr>
              <a:t>¿Cuál es la probabilidad de que llegue un bit erróneo?</a:t>
            </a:r>
            <a:endParaRPr lang="es-ES" sz="3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312288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8" cy="4679250"/>
          </a:xfrm>
        </p:spPr>
        <p:txBody>
          <a:bodyPr/>
          <a:lstStyle/>
          <a:p>
            <a:pPr marL="266700" lvl="1" indent="0">
              <a:buNone/>
            </a:pPr>
            <a:r>
              <a:rPr lang="es-MX" sz="2400" dirty="0"/>
              <a:t>Un ingeniero informático está llevando a cabo un proyecto para instalar una red de ordenadores en la biblioteca de una gran ciudad. Este proyecto necesita ser aprobado por técnicos del ayuntamiento, y dos departamentos (A y B) pueden gestionar los trámites. En el departamento A, la probabilidad de tener un retraso en la aprobación es del 80% debido a falta de personal. En el departamento B, dicha probabilidad es sólo del 10%. Una máquina asigna las solicitudes aleatoriamente al departamento A o al B, con probabilidades 2/3 y 1/3, respectivamente</a:t>
            </a:r>
            <a:br>
              <a:rPr lang="es-MX" sz="2400" dirty="0">
                <a:sym typeface="Wingdings" pitchFamily="2" charset="2"/>
              </a:rPr>
            </a:br>
            <a:br>
              <a:rPr lang="es-MX" sz="2400" dirty="0">
                <a:sym typeface="Wingdings" pitchFamily="2" charset="2"/>
              </a:rPr>
            </a:br>
            <a:r>
              <a:rPr lang="es-MX" sz="2400" dirty="0">
                <a:sym typeface="Wingdings" pitchFamily="2" charset="2"/>
              </a:rPr>
              <a:t>a) </a:t>
            </a:r>
            <a:r>
              <a:rPr lang="es-MX" sz="2400" dirty="0"/>
              <a:t>Antes de que el proyecto se asigne a un departamento, ¿cuál es la probabilidad de tener un retraso en la aprobación?</a:t>
            </a:r>
          </a:p>
          <a:p>
            <a:pPr marL="266700" lvl="1" indent="0">
              <a:buNone/>
            </a:pPr>
            <a:r>
              <a:rPr lang="es-MX" sz="2400" dirty="0"/>
              <a:t>b) Si la aprobación del proyecto finalmente no sufre ningún retraso, ¿cuál es la probabilidad de haber sido gestionado por el departamento B? </a:t>
            </a:r>
            <a:endParaRPr lang="es-ES" sz="24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874021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825380"/>
            <a:ext cx="6798250" cy="2195386"/>
          </a:xfrm>
        </p:spPr>
        <p:txBody>
          <a:bodyPr rtlCol="0"/>
          <a:lstStyle/>
          <a:p>
            <a:pPr rtl="0"/>
            <a:r>
              <a:rPr lang="es-ES" dirty="0"/>
              <a:t>Teorema de </a:t>
            </a:r>
            <a:r>
              <a:rPr lang="es-ES" dirty="0" err="1"/>
              <a:t>bayes</a:t>
            </a:r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043494"/>
            <a:ext cx="2456210" cy="1799083"/>
          </a:xfrm>
        </p:spPr>
        <p:txBody>
          <a:bodyPr rtlCol="0"/>
          <a:lstStyle/>
          <a:p>
            <a:pPr rtl="0"/>
            <a:r>
              <a:rPr lang="es-MX" dirty="0"/>
              <a:t>Uno de los más célebres teoremas en la estadística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14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asunciones</a:t>
            </a:r>
            <a:endParaRPr lang="es-ES" noProof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49</a:t>
            </a:fld>
            <a:endParaRPr lang="es-ES" noProof="1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A08FF8-94D9-4E2F-9976-849530CEE1DC}"/>
              </a:ext>
            </a:extLst>
          </p:cNvPr>
          <p:cNvGrpSpPr/>
          <p:nvPr/>
        </p:nvGrpSpPr>
        <p:grpSpPr>
          <a:xfrm>
            <a:off x="948267" y="1734958"/>
            <a:ext cx="8322784" cy="4236864"/>
            <a:chOff x="948267" y="1734958"/>
            <a:chExt cx="8322784" cy="42368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3DC7AF-E4EE-42BE-A33E-1C20B02E6B2E}"/>
                </a:ext>
              </a:extLst>
            </p:cNvPr>
            <p:cNvSpPr/>
            <p:nvPr/>
          </p:nvSpPr>
          <p:spPr>
            <a:xfrm>
              <a:off x="948267" y="1738489"/>
              <a:ext cx="8286044" cy="423333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s-MX" sz="2800" dirty="0"/>
                <a:t>ESPACIO MUESTRAL (E)</a:t>
              </a: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endParaRPr lang="es-ES" sz="2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2C5E41-8B98-4144-AFDD-5D3AE4298EC9}"/>
                </a:ext>
              </a:extLst>
            </p:cNvPr>
            <p:cNvSpPr/>
            <p:nvPr/>
          </p:nvSpPr>
          <p:spPr>
            <a:xfrm>
              <a:off x="1569256" y="3429000"/>
              <a:ext cx="6987722" cy="16975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/>
                <a:t>B</a:t>
              </a:r>
              <a:endParaRPr lang="es-ES" sz="3600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587C1A-B3D0-4B33-8E4C-73F33F2574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7467" y="1734958"/>
              <a:ext cx="1027289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60F267A-4DC7-4B59-9606-CBD3D4DB50C1}"/>
                </a:ext>
              </a:extLst>
            </p:cNvPr>
            <p:cNvCxnSpPr>
              <a:cxnSpLocks/>
            </p:cNvCxnSpPr>
            <p:nvPr/>
          </p:nvCxnSpPr>
          <p:spPr>
            <a:xfrm>
              <a:off x="5156001" y="1734958"/>
              <a:ext cx="793243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741ABD-B42E-4918-9BF2-CE4D38602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9512" y="1734958"/>
              <a:ext cx="454578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AF50B81-F7C7-44B0-87A5-20DD6D7AB0B3}"/>
                </a:ext>
              </a:extLst>
            </p:cNvPr>
            <p:cNvCxnSpPr>
              <a:cxnSpLocks/>
            </p:cNvCxnSpPr>
            <p:nvPr/>
          </p:nvCxnSpPr>
          <p:spPr>
            <a:xfrm>
              <a:off x="5552622" y="3851625"/>
              <a:ext cx="2663622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8E1EAB-022E-43EB-B3D2-37E152ECD71F}"/>
                </a:ext>
              </a:extLst>
            </p:cNvPr>
            <p:cNvSpPr txBox="1"/>
            <p:nvPr/>
          </p:nvSpPr>
          <p:spPr>
            <a:xfrm>
              <a:off x="1052790" y="5346000"/>
              <a:ext cx="51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A1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5ACED63-20CE-4E99-B687-59CC88DC2FB4}"/>
                </a:ext>
              </a:extLst>
            </p:cNvPr>
            <p:cNvSpPr txBox="1"/>
            <p:nvPr/>
          </p:nvSpPr>
          <p:spPr>
            <a:xfrm>
              <a:off x="4714375" y="2506844"/>
              <a:ext cx="51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A2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B1611C-951F-4EA3-B4A1-0E58494DCCCF}"/>
                </a:ext>
              </a:extLst>
            </p:cNvPr>
            <p:cNvSpPr txBox="1"/>
            <p:nvPr/>
          </p:nvSpPr>
          <p:spPr>
            <a:xfrm>
              <a:off x="7560835" y="3295862"/>
              <a:ext cx="51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A3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5F50F0-2919-43F6-B060-CD2D802DBED0}"/>
                </a:ext>
              </a:extLst>
            </p:cNvPr>
            <p:cNvSpPr txBox="1"/>
            <p:nvPr/>
          </p:nvSpPr>
          <p:spPr>
            <a:xfrm>
              <a:off x="6129669" y="5346000"/>
              <a:ext cx="51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A4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16D111-F5F2-4293-8A2E-449B4879FBA4}"/>
                </a:ext>
              </a:extLst>
            </p:cNvPr>
            <p:cNvSpPr txBox="1"/>
            <p:nvPr/>
          </p:nvSpPr>
          <p:spPr>
            <a:xfrm>
              <a:off x="8754585" y="5346000"/>
              <a:ext cx="516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A5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7" name="Llamada rectangular redondeada 5">
            <a:extLst>
              <a:ext uri="{FF2B5EF4-FFF2-40B4-BE49-F238E27FC236}">
                <a16:creationId xmlns:a16="http://schemas.microsoft.com/office/drawing/2014/main" id="{3717DD4B-EC6E-4AF3-9ADC-0E1ED8F5F75A}"/>
              </a:ext>
            </a:extLst>
          </p:cNvPr>
          <p:cNvSpPr/>
          <p:nvPr/>
        </p:nvSpPr>
        <p:spPr>
          <a:xfrm>
            <a:off x="9177967" y="2088445"/>
            <a:ext cx="2662165" cy="2753556"/>
          </a:xfrm>
          <a:prstGeom prst="wedgeRoundRectCallout">
            <a:avLst>
              <a:gd name="adj1" fmla="val -74036"/>
              <a:gd name="adj2" fmla="val 33704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Ahora sabemos que B ha ocurrido. ¿Podemos saber la probabilidad de que además se cumpla alguno de los sucesos mutuamente excluyentes?</a:t>
            </a:r>
          </a:p>
        </p:txBody>
      </p:sp>
    </p:spTree>
    <p:extLst>
      <p:ext uri="{BB962C8B-B14F-4D97-AF65-F5344CB8AC3E}">
        <p14:creationId xmlns:p14="http://schemas.microsoft.com/office/powerpoint/2010/main" val="1043781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Espacio muestral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lvl="1"/>
            <a:r>
              <a:rPr lang="es-ES" sz="2800" dirty="0"/>
              <a:t>En todos estos experimentos el resultado es </a:t>
            </a:r>
            <a:r>
              <a:rPr lang="es-ES" sz="2800" b="1" dirty="0"/>
              <a:t>variable</a:t>
            </a:r>
            <a:r>
              <a:rPr lang="es-ES" sz="2800" dirty="0"/>
              <a:t> </a:t>
            </a:r>
            <a:r>
              <a:rPr lang="es-ES" sz="2800" dirty="0">
                <a:sym typeface="Wingdings" pitchFamily="2" charset="2"/>
              </a:rPr>
              <a:t> Existe cierta </a:t>
            </a:r>
            <a:r>
              <a:rPr lang="es-ES" sz="2800" b="1" dirty="0">
                <a:sym typeface="Wingdings" pitchFamily="2" charset="2"/>
              </a:rPr>
              <a:t>regularidad estadística </a:t>
            </a:r>
            <a:r>
              <a:rPr lang="es-ES" sz="2800" dirty="0">
                <a:sym typeface="Wingdings" pitchFamily="2" charset="2"/>
              </a:rPr>
              <a:t>que nos permite </a:t>
            </a:r>
            <a:r>
              <a:rPr lang="es-ES" sz="2800" b="1" dirty="0">
                <a:sym typeface="Wingdings" pitchFamily="2" charset="2"/>
              </a:rPr>
              <a:t>modelar el resultado</a:t>
            </a:r>
            <a:r>
              <a:rPr lang="es-ES" sz="2800" dirty="0">
                <a:sym typeface="Wingdings" pitchFamily="2" charset="2"/>
              </a:rPr>
              <a:t>. Es decir, podemos afirmar cosas sobre el resultado de estos experimentos (aunque no sea al 100% seguro)</a:t>
            </a:r>
          </a:p>
          <a:p>
            <a:pPr lvl="1"/>
            <a:r>
              <a:rPr lang="es-ES" sz="2800" dirty="0">
                <a:sym typeface="Wingdings" pitchFamily="2" charset="2"/>
              </a:rPr>
              <a:t>La probabilidad nos permite </a:t>
            </a:r>
            <a:r>
              <a:rPr lang="es-ES" sz="2800" b="1" dirty="0">
                <a:sym typeface="Wingdings" pitchFamily="2" charset="2"/>
              </a:rPr>
              <a:t>asociar grados de certeza </a:t>
            </a:r>
            <a:r>
              <a:rPr lang="es-ES" sz="2800" dirty="0">
                <a:sym typeface="Wingdings" pitchFamily="2" charset="2"/>
              </a:rPr>
              <a:t>a esas afirmaciones que realizamos sobre los experimentos. Desde totalmente imposible (0) hasta totalmente seguro (1), con números entre [0,1] denotando distintos grados de certeza.</a:t>
            </a:r>
          </a:p>
          <a:p>
            <a:pPr lvl="1"/>
            <a:r>
              <a:rPr lang="es-ES" sz="2800" dirty="0">
                <a:sym typeface="Wingdings" pitchFamily="2" charset="2"/>
              </a:rPr>
              <a:t>Los cálculos de probabilidades son </a:t>
            </a:r>
            <a:r>
              <a:rPr lang="es-ES" sz="2800" b="1" dirty="0">
                <a:sym typeface="Wingdings" pitchFamily="2" charset="2"/>
              </a:rPr>
              <a:t>parte del motor </a:t>
            </a:r>
            <a:r>
              <a:rPr lang="es-ES" sz="2800" dirty="0">
                <a:sym typeface="Wingdings" pitchFamily="2" charset="2"/>
              </a:rPr>
              <a:t>empleado en la </a:t>
            </a:r>
            <a:r>
              <a:rPr lang="es-ES" sz="2800" b="1" dirty="0">
                <a:sym typeface="Wingdings" pitchFamily="2" charset="2"/>
              </a:rPr>
              <a:t>inferencia estadística</a:t>
            </a:r>
            <a:r>
              <a:rPr lang="es-ES" sz="2800" dirty="0">
                <a:sym typeface="Wingdings" pitchFamily="2" charset="2"/>
              </a:rPr>
              <a:t>.</a:t>
            </a:r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872398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7067814" cy="4679250"/>
              </a:xfrm>
            </p:spPr>
            <p:txBody>
              <a:bodyPr/>
              <a:lstStyle/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1|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1∩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</m:oMath>
                  </m:oMathPara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br>
                  <a:rPr lang="es-MX" sz="2800" b="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MX" sz="28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7067814" cy="4679250"/>
              </a:xfrm>
              <a:blipFill>
                <a:blip r:embed="rId3"/>
                <a:stretch>
                  <a:fillRect t="-26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Teorema de bayes</a:t>
            </a:r>
            <a:endParaRPr lang="es-ES" noProof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50</a:t>
            </a:fld>
            <a:endParaRPr lang="es-ES" noProof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5EFDBD-0F82-4907-A445-F53CC162BD3E}"/>
              </a:ext>
            </a:extLst>
          </p:cNvPr>
          <p:cNvGrpSpPr/>
          <p:nvPr/>
        </p:nvGrpSpPr>
        <p:grpSpPr>
          <a:xfrm>
            <a:off x="7504090" y="1512000"/>
            <a:ext cx="4255911" cy="2542821"/>
            <a:chOff x="948267" y="1734958"/>
            <a:chExt cx="8322784" cy="423686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2D227B5-46EA-4604-AF81-346FAF772346}"/>
                </a:ext>
              </a:extLst>
            </p:cNvPr>
            <p:cNvSpPr/>
            <p:nvPr/>
          </p:nvSpPr>
          <p:spPr>
            <a:xfrm>
              <a:off x="948267" y="1738489"/>
              <a:ext cx="8286044" cy="423333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endParaRPr lang="es-ES" sz="28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62E8D8-2F1F-4A6C-ADFD-C29DD0F15EE3}"/>
                </a:ext>
              </a:extLst>
            </p:cNvPr>
            <p:cNvSpPr/>
            <p:nvPr/>
          </p:nvSpPr>
          <p:spPr>
            <a:xfrm>
              <a:off x="1569256" y="3429000"/>
              <a:ext cx="6987722" cy="16975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/>
                <a:t>B</a:t>
              </a:r>
              <a:endParaRPr lang="es-ES" sz="360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D71C59-81F9-4991-9B0E-9ADF85F82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7467" y="1734958"/>
              <a:ext cx="1027289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594D36F-BBEB-4079-8710-3178B0851A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001" y="1734958"/>
              <a:ext cx="793243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403202-1E74-4876-B2D2-796968D5F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9512" y="1734958"/>
              <a:ext cx="454578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53823E-7B1C-4A0D-9660-9688B457F365}"/>
                </a:ext>
              </a:extLst>
            </p:cNvPr>
            <p:cNvCxnSpPr>
              <a:cxnSpLocks/>
            </p:cNvCxnSpPr>
            <p:nvPr/>
          </p:nvCxnSpPr>
          <p:spPr>
            <a:xfrm>
              <a:off x="5552622" y="3851625"/>
              <a:ext cx="2663622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B10E12-1651-45D1-B948-AA4AB6A5ED7B}"/>
                </a:ext>
              </a:extLst>
            </p:cNvPr>
            <p:cNvSpPr txBox="1"/>
            <p:nvPr/>
          </p:nvSpPr>
          <p:spPr>
            <a:xfrm>
              <a:off x="1052791" y="5126572"/>
              <a:ext cx="975652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A1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09A42A-C2B3-4EAC-96AC-99E8260F64DA}"/>
                </a:ext>
              </a:extLst>
            </p:cNvPr>
            <p:cNvSpPr txBox="1"/>
            <p:nvPr/>
          </p:nvSpPr>
          <p:spPr>
            <a:xfrm>
              <a:off x="4203551" y="2345768"/>
              <a:ext cx="1027289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A2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68B201-D049-4D0E-9A39-780F51DA14D5}"/>
                </a:ext>
              </a:extLst>
            </p:cNvPr>
            <p:cNvSpPr txBox="1"/>
            <p:nvPr/>
          </p:nvSpPr>
          <p:spPr>
            <a:xfrm>
              <a:off x="6933217" y="2600249"/>
              <a:ext cx="1056296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A3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5CDE72-317B-4CC3-BDBC-1F04BCF62BD1}"/>
                </a:ext>
              </a:extLst>
            </p:cNvPr>
            <p:cNvSpPr txBox="1"/>
            <p:nvPr/>
          </p:nvSpPr>
          <p:spPr>
            <a:xfrm>
              <a:off x="6129666" y="5339940"/>
              <a:ext cx="1069623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A4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88D72D0-248A-427F-B7E0-45E953336294}"/>
                </a:ext>
              </a:extLst>
            </p:cNvPr>
            <p:cNvSpPr txBox="1"/>
            <p:nvPr/>
          </p:nvSpPr>
          <p:spPr>
            <a:xfrm>
              <a:off x="8255586" y="5126572"/>
              <a:ext cx="1015465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A5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Llamada rectangular redondeada 5">
            <a:extLst>
              <a:ext uri="{FF2B5EF4-FFF2-40B4-BE49-F238E27FC236}">
                <a16:creationId xmlns:a16="http://schemas.microsoft.com/office/drawing/2014/main" id="{2DB2F359-12E1-4570-8484-3BAC5C3661B1}"/>
              </a:ext>
            </a:extLst>
          </p:cNvPr>
          <p:cNvSpPr/>
          <p:nvPr/>
        </p:nvSpPr>
        <p:spPr>
          <a:xfrm>
            <a:off x="5195893" y="1941156"/>
            <a:ext cx="2662165" cy="1141222"/>
          </a:xfrm>
          <a:prstGeom prst="wedgeRoundRectCallout">
            <a:avLst>
              <a:gd name="adj1" fmla="val -66827"/>
              <a:gd name="adj2" fmla="val -41321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Definición de probabilidad condicional</a:t>
            </a:r>
          </a:p>
        </p:txBody>
      </p:sp>
    </p:spTree>
    <p:extLst>
      <p:ext uri="{BB962C8B-B14F-4D97-AF65-F5344CB8AC3E}">
        <p14:creationId xmlns:p14="http://schemas.microsoft.com/office/powerpoint/2010/main" val="1949704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7067814" cy="4679250"/>
              </a:xfrm>
            </p:spPr>
            <p:txBody>
              <a:bodyPr/>
              <a:lstStyle/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1|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1∩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|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1)</m:t>
                          </m:r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</m:oMath>
                  </m:oMathPara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br>
                  <a:rPr lang="es-MX" sz="2800" b="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MX" sz="28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7067814" cy="4679250"/>
              </a:xfrm>
              <a:blipFill>
                <a:blip r:embed="rId3"/>
                <a:stretch>
                  <a:fillRect t="-3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Teorema de bayes</a:t>
            </a:r>
            <a:endParaRPr lang="es-ES" noProof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51</a:t>
            </a:fld>
            <a:endParaRPr lang="es-ES" noProof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5EFDBD-0F82-4907-A445-F53CC162BD3E}"/>
              </a:ext>
            </a:extLst>
          </p:cNvPr>
          <p:cNvGrpSpPr/>
          <p:nvPr/>
        </p:nvGrpSpPr>
        <p:grpSpPr>
          <a:xfrm>
            <a:off x="7504090" y="1512000"/>
            <a:ext cx="4255911" cy="2542821"/>
            <a:chOff x="948267" y="1734958"/>
            <a:chExt cx="8322784" cy="423686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2D227B5-46EA-4604-AF81-346FAF772346}"/>
                </a:ext>
              </a:extLst>
            </p:cNvPr>
            <p:cNvSpPr/>
            <p:nvPr/>
          </p:nvSpPr>
          <p:spPr>
            <a:xfrm>
              <a:off x="948267" y="1738489"/>
              <a:ext cx="8286044" cy="423333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endParaRPr lang="es-ES" sz="28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62E8D8-2F1F-4A6C-ADFD-C29DD0F15EE3}"/>
                </a:ext>
              </a:extLst>
            </p:cNvPr>
            <p:cNvSpPr/>
            <p:nvPr/>
          </p:nvSpPr>
          <p:spPr>
            <a:xfrm>
              <a:off x="1569256" y="3429000"/>
              <a:ext cx="6987722" cy="16975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/>
                <a:t>B</a:t>
              </a:r>
              <a:endParaRPr lang="es-ES" sz="360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D71C59-81F9-4991-9B0E-9ADF85F82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7467" y="1734958"/>
              <a:ext cx="1027289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594D36F-BBEB-4079-8710-3178B0851A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001" y="1734958"/>
              <a:ext cx="793243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403202-1E74-4876-B2D2-796968D5F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9512" y="1734958"/>
              <a:ext cx="454578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53823E-7B1C-4A0D-9660-9688B457F365}"/>
                </a:ext>
              </a:extLst>
            </p:cNvPr>
            <p:cNvCxnSpPr>
              <a:cxnSpLocks/>
            </p:cNvCxnSpPr>
            <p:nvPr/>
          </p:nvCxnSpPr>
          <p:spPr>
            <a:xfrm>
              <a:off x="5552622" y="3851625"/>
              <a:ext cx="2663622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B10E12-1651-45D1-B948-AA4AB6A5ED7B}"/>
                </a:ext>
              </a:extLst>
            </p:cNvPr>
            <p:cNvSpPr txBox="1"/>
            <p:nvPr/>
          </p:nvSpPr>
          <p:spPr>
            <a:xfrm>
              <a:off x="1052791" y="5126572"/>
              <a:ext cx="975652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A1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09A42A-C2B3-4EAC-96AC-99E8260F64DA}"/>
                </a:ext>
              </a:extLst>
            </p:cNvPr>
            <p:cNvSpPr txBox="1"/>
            <p:nvPr/>
          </p:nvSpPr>
          <p:spPr>
            <a:xfrm>
              <a:off x="4203551" y="2345768"/>
              <a:ext cx="1027289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A2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68B201-D049-4D0E-9A39-780F51DA14D5}"/>
                </a:ext>
              </a:extLst>
            </p:cNvPr>
            <p:cNvSpPr txBox="1"/>
            <p:nvPr/>
          </p:nvSpPr>
          <p:spPr>
            <a:xfrm>
              <a:off x="6933217" y="2600249"/>
              <a:ext cx="1056296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A3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5CDE72-317B-4CC3-BDBC-1F04BCF62BD1}"/>
                </a:ext>
              </a:extLst>
            </p:cNvPr>
            <p:cNvSpPr txBox="1"/>
            <p:nvPr/>
          </p:nvSpPr>
          <p:spPr>
            <a:xfrm>
              <a:off x="6129666" y="5339940"/>
              <a:ext cx="1069623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A4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88D72D0-248A-427F-B7E0-45E953336294}"/>
                </a:ext>
              </a:extLst>
            </p:cNvPr>
            <p:cNvSpPr txBox="1"/>
            <p:nvPr/>
          </p:nvSpPr>
          <p:spPr>
            <a:xfrm>
              <a:off x="8255586" y="5126572"/>
              <a:ext cx="1015465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A5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Llamada rectangular redondeada 5">
            <a:extLst>
              <a:ext uri="{FF2B5EF4-FFF2-40B4-BE49-F238E27FC236}">
                <a16:creationId xmlns:a16="http://schemas.microsoft.com/office/drawing/2014/main" id="{2DB2F359-12E1-4570-8484-3BAC5C3661B1}"/>
              </a:ext>
            </a:extLst>
          </p:cNvPr>
          <p:cNvSpPr/>
          <p:nvPr/>
        </p:nvSpPr>
        <p:spPr>
          <a:xfrm>
            <a:off x="4598404" y="2590975"/>
            <a:ext cx="2662165" cy="1141222"/>
          </a:xfrm>
          <a:prstGeom prst="wedgeRoundRectCallout">
            <a:avLst>
              <a:gd name="adj1" fmla="val -24422"/>
              <a:gd name="adj2" fmla="val -73964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Expansión de la probabilidad de la intersección</a:t>
            </a:r>
          </a:p>
        </p:txBody>
      </p:sp>
    </p:spTree>
    <p:extLst>
      <p:ext uri="{BB962C8B-B14F-4D97-AF65-F5344CB8AC3E}">
        <p14:creationId xmlns:p14="http://schemas.microsoft.com/office/powerpoint/2010/main" val="3188968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7067814" cy="4679250"/>
              </a:xfrm>
            </p:spPr>
            <p:txBody>
              <a:bodyPr/>
              <a:lstStyle/>
              <a:p>
                <a:pPr marL="27622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1|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1∩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|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1)</m:t>
                          </m:r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</m:oMath>
                  </m:oMathPara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 algn="ctr">
                  <a:buNone/>
                </a:pPr>
                <a:br>
                  <a:rPr lang="es-MX" sz="2800" b="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|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1)</m:t>
                          </m:r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+…+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5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|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5)</m:t>
                          </m:r>
                        </m:den>
                      </m:f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</m:oMath>
                  </m:oMathPara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br>
                  <a:rPr lang="es-MX" sz="2800" b="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MX" sz="28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7067814" cy="4679250"/>
              </a:xfrm>
              <a:blipFill>
                <a:blip r:embed="rId3"/>
                <a:stretch>
                  <a:fillRect t="-3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Teorema de bayes</a:t>
            </a:r>
            <a:endParaRPr lang="es-ES" noProof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52</a:t>
            </a:fld>
            <a:endParaRPr lang="es-ES" noProof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5EFDBD-0F82-4907-A445-F53CC162BD3E}"/>
              </a:ext>
            </a:extLst>
          </p:cNvPr>
          <p:cNvGrpSpPr/>
          <p:nvPr/>
        </p:nvGrpSpPr>
        <p:grpSpPr>
          <a:xfrm>
            <a:off x="7504090" y="1512000"/>
            <a:ext cx="4255911" cy="2542821"/>
            <a:chOff x="948267" y="1734958"/>
            <a:chExt cx="8322784" cy="423686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2D227B5-46EA-4604-AF81-346FAF772346}"/>
                </a:ext>
              </a:extLst>
            </p:cNvPr>
            <p:cNvSpPr/>
            <p:nvPr/>
          </p:nvSpPr>
          <p:spPr>
            <a:xfrm>
              <a:off x="948267" y="1738489"/>
              <a:ext cx="8286044" cy="423333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endParaRPr lang="es-ES" sz="28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62E8D8-2F1F-4A6C-ADFD-C29DD0F15EE3}"/>
                </a:ext>
              </a:extLst>
            </p:cNvPr>
            <p:cNvSpPr/>
            <p:nvPr/>
          </p:nvSpPr>
          <p:spPr>
            <a:xfrm>
              <a:off x="1569256" y="3429000"/>
              <a:ext cx="6987722" cy="16975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/>
                <a:t>B</a:t>
              </a:r>
              <a:endParaRPr lang="es-ES" sz="360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D71C59-81F9-4991-9B0E-9ADF85F82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7467" y="1734958"/>
              <a:ext cx="1027289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594D36F-BBEB-4079-8710-3178B0851A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001" y="1734958"/>
              <a:ext cx="793243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403202-1E74-4876-B2D2-796968D5F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9512" y="1734958"/>
              <a:ext cx="454578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53823E-7B1C-4A0D-9660-9688B457F365}"/>
                </a:ext>
              </a:extLst>
            </p:cNvPr>
            <p:cNvCxnSpPr>
              <a:cxnSpLocks/>
            </p:cNvCxnSpPr>
            <p:nvPr/>
          </p:nvCxnSpPr>
          <p:spPr>
            <a:xfrm>
              <a:off x="5552622" y="3851625"/>
              <a:ext cx="2663622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B10E12-1651-45D1-B948-AA4AB6A5ED7B}"/>
                </a:ext>
              </a:extLst>
            </p:cNvPr>
            <p:cNvSpPr txBox="1"/>
            <p:nvPr/>
          </p:nvSpPr>
          <p:spPr>
            <a:xfrm>
              <a:off x="1052791" y="5126572"/>
              <a:ext cx="975652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A1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09A42A-C2B3-4EAC-96AC-99E8260F64DA}"/>
                </a:ext>
              </a:extLst>
            </p:cNvPr>
            <p:cNvSpPr txBox="1"/>
            <p:nvPr/>
          </p:nvSpPr>
          <p:spPr>
            <a:xfrm>
              <a:off x="4203551" y="2345768"/>
              <a:ext cx="1027289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A2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68B201-D049-4D0E-9A39-780F51DA14D5}"/>
                </a:ext>
              </a:extLst>
            </p:cNvPr>
            <p:cNvSpPr txBox="1"/>
            <p:nvPr/>
          </p:nvSpPr>
          <p:spPr>
            <a:xfrm>
              <a:off x="6933217" y="2600249"/>
              <a:ext cx="1056296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A3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5CDE72-317B-4CC3-BDBC-1F04BCF62BD1}"/>
                </a:ext>
              </a:extLst>
            </p:cNvPr>
            <p:cNvSpPr txBox="1"/>
            <p:nvPr/>
          </p:nvSpPr>
          <p:spPr>
            <a:xfrm>
              <a:off x="6129666" y="5339940"/>
              <a:ext cx="1069623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A4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88D72D0-248A-427F-B7E0-45E953336294}"/>
                </a:ext>
              </a:extLst>
            </p:cNvPr>
            <p:cNvSpPr txBox="1"/>
            <p:nvPr/>
          </p:nvSpPr>
          <p:spPr>
            <a:xfrm>
              <a:off x="8255586" y="5126572"/>
              <a:ext cx="1015465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A5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Llamada rectangular redondeada 5">
            <a:extLst>
              <a:ext uri="{FF2B5EF4-FFF2-40B4-BE49-F238E27FC236}">
                <a16:creationId xmlns:a16="http://schemas.microsoft.com/office/drawing/2014/main" id="{2DB2F359-12E1-4570-8484-3BAC5C3661B1}"/>
              </a:ext>
            </a:extLst>
          </p:cNvPr>
          <p:cNvSpPr/>
          <p:nvPr/>
        </p:nvSpPr>
        <p:spPr>
          <a:xfrm>
            <a:off x="4827345" y="3732197"/>
            <a:ext cx="2662165" cy="1141222"/>
          </a:xfrm>
          <a:prstGeom prst="wedgeRoundRectCallout">
            <a:avLst>
              <a:gd name="adj1" fmla="val -60466"/>
              <a:gd name="adj2" fmla="val -55170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Teorema de la probabilidad total</a:t>
            </a:r>
          </a:p>
        </p:txBody>
      </p:sp>
    </p:spTree>
    <p:extLst>
      <p:ext uri="{BB962C8B-B14F-4D97-AF65-F5344CB8AC3E}">
        <p14:creationId xmlns:p14="http://schemas.microsoft.com/office/powerpoint/2010/main" val="587658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7067814" cy="4679250"/>
              </a:xfrm>
            </p:spPr>
            <p:txBody>
              <a:bodyPr/>
              <a:lstStyle/>
              <a:p>
                <a:pPr marL="276225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1|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</m:e>
                      </m:d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1∩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|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1)</m:t>
                          </m:r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den>
                      </m:f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</m:oMath>
                  </m:oMathPara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 algn="ctr">
                  <a:buNone/>
                </a:pPr>
                <a:br>
                  <a:rPr lang="es-MX" sz="2800" b="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|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1)</m:t>
                          </m:r>
                        </m:num>
                        <m:den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+…+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5</m:t>
                              </m:r>
                            </m:e>
                          </m:d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|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5)</m:t>
                          </m:r>
                        </m:den>
                      </m:f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</m:oMath>
                  </m:oMathPara>
                </a14:m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 algn="ctr">
                  <a:buNone/>
                </a:pPr>
                <a:br>
                  <a:rPr lang="es-MX" sz="2800" b="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2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MX" sz="2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  <m:r>
                                <a:rPr lang="es-MX" sz="28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d>
                          <m: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|</m:t>
                          </m:r>
                          <m: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  <m:r>
                            <a:rPr lang="es-MX" sz="28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MX" sz="280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5</m:t>
                              </m:r>
                            </m:sup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MX" sz="28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s-MX" sz="28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𝐴𝑖</m:t>
                                  </m:r>
                                </m:e>
                              </m:d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𝑃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|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𝐴𝑖</m:t>
                              </m:r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br>
                  <a:rPr lang="es-MX" sz="2800" b="0" i="1" dirty="0">
                    <a:latin typeface="Cambria Math" panose="02040503050406030204" pitchFamily="18" charset="0"/>
                    <a:sym typeface="Wingdings" pitchFamily="2" charset="2"/>
                  </a:rPr>
                </a:br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MX" sz="28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7067814" cy="4679250"/>
              </a:xfrm>
              <a:blipFill>
                <a:blip r:embed="rId3"/>
                <a:stretch>
                  <a:fillRect t="-39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Teorema de bayes</a:t>
            </a:r>
            <a:endParaRPr lang="es-ES" noProof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53</a:t>
            </a:fld>
            <a:endParaRPr lang="es-ES" noProof="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5EFDBD-0F82-4907-A445-F53CC162BD3E}"/>
              </a:ext>
            </a:extLst>
          </p:cNvPr>
          <p:cNvGrpSpPr/>
          <p:nvPr/>
        </p:nvGrpSpPr>
        <p:grpSpPr>
          <a:xfrm>
            <a:off x="7504090" y="1512000"/>
            <a:ext cx="4255911" cy="2542821"/>
            <a:chOff x="948267" y="1734958"/>
            <a:chExt cx="8322784" cy="423686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2D227B5-46EA-4604-AF81-346FAF772346}"/>
                </a:ext>
              </a:extLst>
            </p:cNvPr>
            <p:cNvSpPr/>
            <p:nvPr/>
          </p:nvSpPr>
          <p:spPr>
            <a:xfrm>
              <a:off x="948267" y="1738489"/>
              <a:ext cx="8286044" cy="423333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br>
                <a:rPr lang="es-MX" sz="2800" dirty="0"/>
              </a:br>
              <a:endParaRPr lang="es-ES" sz="28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762E8D8-2F1F-4A6C-ADFD-C29DD0F15EE3}"/>
                </a:ext>
              </a:extLst>
            </p:cNvPr>
            <p:cNvSpPr/>
            <p:nvPr/>
          </p:nvSpPr>
          <p:spPr>
            <a:xfrm>
              <a:off x="1569256" y="3429000"/>
              <a:ext cx="6987722" cy="1697572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3600" dirty="0"/>
                <a:t>B</a:t>
              </a:r>
              <a:endParaRPr lang="es-ES" sz="3600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D71C59-81F9-4991-9B0E-9ADF85F82C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7467" y="1734958"/>
              <a:ext cx="1027289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594D36F-BBEB-4079-8710-3178B0851AAE}"/>
                </a:ext>
              </a:extLst>
            </p:cNvPr>
            <p:cNvCxnSpPr>
              <a:cxnSpLocks/>
            </p:cNvCxnSpPr>
            <p:nvPr/>
          </p:nvCxnSpPr>
          <p:spPr>
            <a:xfrm>
              <a:off x="5156001" y="1734958"/>
              <a:ext cx="793243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403202-1E74-4876-B2D2-796968D5F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9512" y="1734958"/>
              <a:ext cx="454578" cy="423686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D53823E-7B1C-4A0D-9660-9688B457F365}"/>
                </a:ext>
              </a:extLst>
            </p:cNvPr>
            <p:cNvCxnSpPr>
              <a:cxnSpLocks/>
            </p:cNvCxnSpPr>
            <p:nvPr/>
          </p:nvCxnSpPr>
          <p:spPr>
            <a:xfrm>
              <a:off x="5552622" y="3851625"/>
              <a:ext cx="2663622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B10E12-1651-45D1-B948-AA4AB6A5ED7B}"/>
                </a:ext>
              </a:extLst>
            </p:cNvPr>
            <p:cNvSpPr txBox="1"/>
            <p:nvPr/>
          </p:nvSpPr>
          <p:spPr>
            <a:xfrm>
              <a:off x="1052791" y="5126572"/>
              <a:ext cx="975652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A1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009A42A-C2B3-4EAC-96AC-99E8260F64DA}"/>
                </a:ext>
              </a:extLst>
            </p:cNvPr>
            <p:cNvSpPr txBox="1"/>
            <p:nvPr/>
          </p:nvSpPr>
          <p:spPr>
            <a:xfrm>
              <a:off x="4203551" y="2345768"/>
              <a:ext cx="1027289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A2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68B201-D049-4D0E-9A39-780F51DA14D5}"/>
                </a:ext>
              </a:extLst>
            </p:cNvPr>
            <p:cNvSpPr txBox="1"/>
            <p:nvPr/>
          </p:nvSpPr>
          <p:spPr>
            <a:xfrm>
              <a:off x="6933217" y="2600249"/>
              <a:ext cx="1056296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A3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C5CDE72-317B-4CC3-BDBC-1F04BCF62BD1}"/>
                </a:ext>
              </a:extLst>
            </p:cNvPr>
            <p:cNvSpPr txBox="1"/>
            <p:nvPr/>
          </p:nvSpPr>
          <p:spPr>
            <a:xfrm>
              <a:off x="6129666" y="5339940"/>
              <a:ext cx="1069623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A4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88D72D0-248A-427F-B7E0-45E953336294}"/>
                </a:ext>
              </a:extLst>
            </p:cNvPr>
            <p:cNvSpPr txBox="1"/>
            <p:nvPr/>
          </p:nvSpPr>
          <p:spPr>
            <a:xfrm>
              <a:off x="8255586" y="5126572"/>
              <a:ext cx="1015465" cy="61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A5</a:t>
              </a:r>
              <a:endParaRPr lang="es-E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Llamada rectangular redondeada 5">
            <a:extLst>
              <a:ext uri="{FF2B5EF4-FFF2-40B4-BE49-F238E27FC236}">
                <a16:creationId xmlns:a16="http://schemas.microsoft.com/office/drawing/2014/main" id="{2DB2F359-12E1-4570-8484-3BAC5C3661B1}"/>
              </a:ext>
            </a:extLst>
          </p:cNvPr>
          <p:cNvSpPr/>
          <p:nvPr/>
        </p:nvSpPr>
        <p:spPr>
          <a:xfrm>
            <a:off x="5308998" y="5050028"/>
            <a:ext cx="2662165" cy="1141222"/>
          </a:xfrm>
          <a:prstGeom prst="wedgeRoundRectCallout">
            <a:avLst>
              <a:gd name="adj1" fmla="val -60466"/>
              <a:gd name="adj2" fmla="val -55170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dirty="0"/>
              <a:t>Simplificación de la fórmula</a:t>
            </a:r>
          </a:p>
        </p:txBody>
      </p:sp>
    </p:spTree>
    <p:extLst>
      <p:ext uri="{BB962C8B-B14F-4D97-AF65-F5344CB8AC3E}">
        <p14:creationId xmlns:p14="http://schemas.microsoft.com/office/powerpoint/2010/main" val="637111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8" cy="4679250"/>
              </a:xfrm>
            </p:spPr>
            <p:txBody>
              <a:bodyPr/>
              <a:lstStyle/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𝐵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: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𝑠𝑢𝑐𝑒𝑠𝑜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𝑞𝑢𝑒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𝑠𝑎𝑏𝑒𝑚𝑜𝑠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𝑑𝑒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𝑠𝑢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𝑜𝑐𝑢𝑟𝑟𝑒𝑛𝑐𝑖𝑎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</m:oMath>
                  </m:oMathPara>
                </a14:m>
                <a:endParaRPr lang="es-MX" sz="20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s-MX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sub>
                          <m:r>
                            <a:rPr lang="es-MX" sz="2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: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𝑐𝑎𝑑𝑎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𝑢𝑛𝑜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𝑑𝑒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𝑙𝑜𝑠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𝑠𝑢𝑐𝑒𝑠𝑜𝑠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𝑚𝑢𝑡𝑢𝑎𝑚𝑒𝑛𝑡𝑒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𝑒𝑥𝑐𝑙𝑢𝑦𝑒𝑛𝑡𝑒𝑠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𝑞𝑢𝑒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𝑝𝑎𝑟𝑡𝑖𝑐𝑖𝑜𝑛𝑎𝑛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𝑒𝑙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𝑒𝑠𝑝𝑎𝑐𝑖𝑜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 </m:t>
                      </m:r>
                      <m:r>
                        <a:rPr lang="es-MX" sz="2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𝑚𝑢𝑒𝑠𝑡𝑟𝑎𝑙</m:t>
                      </m:r>
                    </m:oMath>
                  </m:oMathPara>
                </a14:m>
                <a:endParaRPr lang="es-MX" sz="20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MX" sz="28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4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(</m:t>
                      </m:r>
                      <m:sSub>
                        <m:sSubPr>
                          <m:ctrlPr>
                            <a:rPr lang="es-MX" sz="4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s-MX" sz="4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𝐴</m:t>
                          </m:r>
                        </m:e>
                        <m:sub>
                          <m:r>
                            <a:rPr lang="es-MX" sz="40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𝑖</m:t>
                          </m:r>
                        </m:sub>
                      </m:sSub>
                      <m:r>
                        <a:rPr lang="es-MX" sz="4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|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𝐵</m:t>
                      </m:r>
                      <m:r>
                        <a:rPr lang="es-MX" sz="40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)=</m:t>
                      </m:r>
                      <m:f>
                        <m:fPr>
                          <m:ctrlPr>
                            <a:rPr lang="es-MX" sz="4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MX" sz="4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d>
                            <m:dPr>
                              <m:ctrlPr>
                                <a:rPr lang="es-MX" sz="4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MX" sz="400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s-MX" sz="40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MX" sz="40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s-MX" sz="4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𝑃</m:t>
                          </m:r>
                          <m:r>
                            <a:rPr lang="es-MX" sz="4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(</m:t>
                          </m:r>
                          <m:r>
                            <a:rPr lang="es-MX" sz="4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𝐵</m:t>
                          </m:r>
                          <m:r>
                            <a:rPr lang="es-MX" sz="4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|</m:t>
                          </m:r>
                          <m:sSub>
                            <m:sSubPr>
                              <m:ctrlPr>
                                <a:rPr lang="es-MX" sz="400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40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MX" sz="4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𝑗</m:t>
                              </m:r>
                              <m:r>
                                <a:rPr lang="es-MX" sz="4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MX" sz="40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s-MX" sz="4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s-MX" sz="4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MX" sz="4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MX" sz="40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s-MX" sz="4000" b="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MX" sz="4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𝑃</m:t>
                              </m:r>
                              <m:r>
                                <a:rPr lang="es-MX" sz="4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(</m:t>
                              </m:r>
                              <m:r>
                                <a:rPr lang="es-MX" sz="4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𝐵</m:t>
                              </m:r>
                              <m:r>
                                <a:rPr lang="es-MX" sz="4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s-MX" sz="4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s-MX" sz="40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MX" sz="40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s-MX" sz="40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s-MX" sz="4000" b="0" i="1" dirty="0">
                  <a:latin typeface="Cambria Math" panose="02040503050406030204" pitchFamily="18" charset="0"/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8" cy="4679250"/>
              </a:xfrm>
              <a:blipFill>
                <a:blip r:embed="rId3"/>
                <a:stretch>
                  <a:fillRect t="-130" r="-1457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Teorema de bayes</a:t>
            </a:r>
            <a:endParaRPr lang="es-ES" noProof="1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Expresión general</a:t>
            </a:r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54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9074994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Problema: Bayes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8" cy="4679250"/>
          </a:xfrm>
        </p:spPr>
        <p:txBody>
          <a:bodyPr/>
          <a:lstStyle/>
          <a:p>
            <a:pPr marL="266700" lvl="1" indent="0">
              <a:buNone/>
            </a:pPr>
            <a:r>
              <a:rPr lang="es-MX" sz="2800" dirty="0">
                <a:sym typeface="Wingdings" pitchFamily="2" charset="2"/>
              </a:rPr>
              <a:t>Un servidor en la universidad recibe transmisiones en bits desde otra máquina situada a la otra punta del campus. El servidor puede recibir 0’s o 1’s. Se sabe que la probabilidad de que se transmita un 1 es 65%, mientras que la probabilidad de que se transmita un 0 es 35%. Por problemas en la red, el servidor puede llegar a recibir un bit erróneo. La probabilidad de que el bit 1 sea transmitido erróneamente es de 0.4, mientras que la probabilidad de que el bit 0 sea transmitido erróneamente es de 0.5.</a:t>
            </a:r>
            <a:br>
              <a:rPr lang="es-MX" sz="2800" dirty="0">
                <a:sym typeface="Wingdings" pitchFamily="2" charset="2"/>
              </a:rPr>
            </a:br>
            <a:br>
              <a:rPr lang="es-MX" sz="2800" dirty="0">
                <a:sym typeface="Wingdings" pitchFamily="2" charset="2"/>
              </a:rPr>
            </a:br>
            <a:r>
              <a:rPr lang="es-MX" sz="2800" dirty="0">
                <a:sym typeface="Wingdings" pitchFamily="2" charset="2"/>
              </a:rPr>
              <a:t>Sabiendo que una transmisión ha sido errónea, ¿Cuál es la probabilidad de que inicialmente se transmitiera un 0?</a:t>
            </a:r>
            <a:endParaRPr lang="es-ES" sz="3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55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266059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¡GRACIAS!</a:t>
            </a:r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ESTADÍSTICA</a:t>
            </a:r>
          </a:p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 dirty="0">
                <a:latin typeface="Corbel" panose="020B0503020204020204" pitchFamily="34" charset="0"/>
              </a:rPr>
              <a:t>UPV</a:t>
            </a:r>
            <a:endParaRPr lang="es-ES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5" name="Picture 2" descr="Resultado de imagen de upv logo">
            <a:extLst>
              <a:ext uri="{FF2B5EF4-FFF2-40B4-BE49-F238E27FC236}">
                <a16:creationId xmlns:a16="http://schemas.microsoft.com/office/drawing/2014/main" id="{E5E5C1AD-5B52-4207-9DB6-FC34C399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381" y="5286880"/>
            <a:ext cx="3670521" cy="12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EEE838-29D3-456B-BA26-A2DE06444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050" y="5361340"/>
            <a:ext cx="2828998" cy="11486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3EE5C-7178-4F30-96DF-A76AB8EFC3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CE6F6-A57D-4871-B248-207AFE1FE3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Suceso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lvl="1"/>
            <a:r>
              <a:rPr lang="es-ES" sz="2800" dirty="0"/>
              <a:t>Dado un espacio </a:t>
            </a:r>
            <a:r>
              <a:rPr lang="es-ES" sz="2800" dirty="0" err="1"/>
              <a:t>muestral</a:t>
            </a:r>
            <a:r>
              <a:rPr lang="es-ES" sz="2800" dirty="0"/>
              <a:t> E, un </a:t>
            </a:r>
            <a:r>
              <a:rPr lang="es-ES" sz="2800" b="1" dirty="0"/>
              <a:t>suceso</a:t>
            </a:r>
            <a:r>
              <a:rPr lang="es-ES" sz="2800" dirty="0"/>
              <a:t> es un </a:t>
            </a:r>
            <a:r>
              <a:rPr lang="es-ES" sz="2800" b="1" dirty="0"/>
              <a:t>subconjunto</a:t>
            </a:r>
            <a:r>
              <a:rPr lang="es-ES" sz="2800" dirty="0"/>
              <a:t> de E</a:t>
            </a:r>
            <a:r>
              <a:rPr lang="es-ES" sz="2800" dirty="0">
                <a:sym typeface="Wingdings" pitchFamily="2" charset="2"/>
              </a:rPr>
              <a:t>.</a:t>
            </a:r>
          </a:p>
          <a:p>
            <a:pPr lvl="1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6</a:t>
            </a:fld>
            <a:endParaRPr lang="es-ES" noProof="1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B9B2583-13D8-0A4E-8F28-FE15A48F36B6}"/>
              </a:ext>
            </a:extLst>
          </p:cNvPr>
          <p:cNvSpPr/>
          <p:nvPr/>
        </p:nvSpPr>
        <p:spPr>
          <a:xfrm>
            <a:off x="1533871" y="2686785"/>
            <a:ext cx="6309360" cy="310437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892EB7-3A3D-1646-9F58-E42F26AE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4" y="2494770"/>
            <a:ext cx="1597075" cy="1600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096AE04-26A7-7149-A47D-768EC699390D}"/>
              </a:ext>
            </a:extLst>
          </p:cNvPr>
          <p:cNvSpPr txBox="1"/>
          <p:nvPr/>
        </p:nvSpPr>
        <p:spPr>
          <a:xfrm>
            <a:off x="3202891" y="3002482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485A89-C326-B14B-B253-C5EB956A981D}"/>
              </a:ext>
            </a:extLst>
          </p:cNvPr>
          <p:cNvSpPr txBox="1"/>
          <p:nvPr/>
        </p:nvSpPr>
        <p:spPr>
          <a:xfrm>
            <a:off x="3583891" y="439681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F2595D1-0F20-E04D-816D-0831D4B9B040}"/>
              </a:ext>
            </a:extLst>
          </p:cNvPr>
          <p:cNvSpPr txBox="1"/>
          <p:nvPr/>
        </p:nvSpPr>
        <p:spPr>
          <a:xfrm>
            <a:off x="4290988" y="3002481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50A136-DFE5-4A4F-B77E-7E62EB9D47D5}"/>
              </a:ext>
            </a:extLst>
          </p:cNvPr>
          <p:cNvSpPr txBox="1"/>
          <p:nvPr/>
        </p:nvSpPr>
        <p:spPr>
          <a:xfrm>
            <a:off x="4916854" y="439681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ABB9EB-EEBB-B54F-A868-D77B7DB21D30}"/>
              </a:ext>
            </a:extLst>
          </p:cNvPr>
          <p:cNvSpPr txBox="1"/>
          <p:nvPr/>
        </p:nvSpPr>
        <p:spPr>
          <a:xfrm>
            <a:off x="5604243" y="3002480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79D75F3-13B1-934E-AC4D-F3BDBCBD5D6B}"/>
              </a:ext>
            </a:extLst>
          </p:cNvPr>
          <p:cNvSpPr txBox="1"/>
          <p:nvPr/>
        </p:nvSpPr>
        <p:spPr>
          <a:xfrm>
            <a:off x="6117514" y="4396817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6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F2D6230-13F0-6447-88B8-DD35186B3A49}"/>
              </a:ext>
            </a:extLst>
          </p:cNvPr>
          <p:cNvSpPr/>
          <p:nvPr/>
        </p:nvSpPr>
        <p:spPr>
          <a:xfrm>
            <a:off x="2887588" y="2870294"/>
            <a:ext cx="3340199" cy="849145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</a:t>
            </a:r>
            <a:r>
              <a:rPr lang="es-ES" sz="3200" dirty="0"/>
              <a:t>A</a:t>
            </a:r>
            <a:endParaRPr lang="es-ES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B5E6383-855F-8F45-8184-ECC6456F5799}"/>
              </a:ext>
            </a:extLst>
          </p:cNvPr>
          <p:cNvSpPr/>
          <p:nvPr/>
        </p:nvSpPr>
        <p:spPr>
          <a:xfrm>
            <a:off x="4923128" y="3104865"/>
            <a:ext cx="1771917" cy="251460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s-ES" sz="3600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65BFF61-DB7C-D848-AC25-D35E897321A5}"/>
                  </a:ext>
                </a:extLst>
              </p:cNvPr>
              <p:cNvSpPr txBox="1"/>
              <p:nvPr/>
            </p:nvSpPr>
            <p:spPr>
              <a:xfrm>
                <a:off x="8168639" y="2686785"/>
                <a:ext cx="4023361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800" dirty="0"/>
                  <a:t>E = {1,2,3,4,5,6}</a:t>
                </a:r>
              </a:p>
              <a:p>
                <a:r>
                  <a:rPr lang="es-ES" sz="2800" dirty="0"/>
                  <a:t>A={1,3,5} (números impares)</a:t>
                </a:r>
              </a:p>
              <a:p>
                <a:r>
                  <a:rPr lang="es-ES" sz="2800" dirty="0"/>
                  <a:t>B={4,5,6} (números &gt;3)</a:t>
                </a:r>
              </a:p>
              <a:p>
                <a:endParaRPr lang="es-E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ES" sz="28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65BFF61-DB7C-D848-AC25-D35E8973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8639" y="2686785"/>
                <a:ext cx="4023361" cy="3108543"/>
              </a:xfrm>
              <a:prstGeom prst="rect">
                <a:avLst/>
              </a:prstGeom>
              <a:blipFill>
                <a:blip r:embed="rId4"/>
                <a:stretch>
                  <a:fillRect l="-2830" t="-204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961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Tipos de Suceso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lvl="1"/>
                <a:r>
                  <a:rPr lang="es-ES" sz="2400" dirty="0"/>
                  <a:t>Sea E un espacio </a:t>
                </a:r>
                <a:r>
                  <a:rPr lang="es-ES" sz="2400" dirty="0" err="1"/>
                  <a:t>muestral</a:t>
                </a:r>
                <a:r>
                  <a:rPr lang="es-ES" sz="2400" dirty="0"/>
                  <a:t> y A y B sucesos de E (subconjuntos de E)</a:t>
                </a: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Un </a:t>
                </a:r>
                <a:r>
                  <a:rPr lang="es-ES" sz="2400" b="1" dirty="0">
                    <a:sym typeface="Wingdings" pitchFamily="2" charset="2"/>
                  </a:rPr>
                  <a:t>suceso seguro </a:t>
                </a:r>
                <a:r>
                  <a:rPr lang="es-ES" sz="2400" dirty="0">
                    <a:sym typeface="Wingdings" pitchFamily="2" charset="2"/>
                  </a:rPr>
                  <a:t>es un suceso que </a:t>
                </a:r>
                <a:r>
                  <a:rPr lang="es-ES" sz="2400" b="1" dirty="0">
                    <a:sym typeface="Wingdings" pitchFamily="2" charset="2"/>
                  </a:rPr>
                  <a:t>siempre se cumple </a:t>
                </a:r>
                <a:r>
                  <a:rPr lang="es-ES" sz="2400" dirty="0">
                    <a:sym typeface="Wingdings" pitchFamily="2" charset="2"/>
                  </a:rPr>
                  <a:t>para todo experimento (</a:t>
                </a:r>
                <a:r>
                  <a:rPr lang="es-ES" sz="2400" dirty="0" err="1">
                    <a:sym typeface="Wingdings" pitchFamily="2" charset="2"/>
                  </a:rPr>
                  <a:t>e.g</a:t>
                </a:r>
                <a:r>
                  <a:rPr lang="es-ES" sz="2400" dirty="0">
                    <a:sym typeface="Wingdings" pitchFamily="2" charset="2"/>
                  </a:rPr>
                  <a:t>., Si A=E, siempre será cierto)</a:t>
                </a: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Un </a:t>
                </a:r>
                <a:r>
                  <a:rPr lang="es-ES" sz="2400" b="1" dirty="0">
                    <a:sym typeface="Wingdings" pitchFamily="2" charset="2"/>
                  </a:rPr>
                  <a:t>suceso imposible nunca es posible </a:t>
                </a:r>
                <a:r>
                  <a:rPr lang="es-ES" sz="2400" dirty="0">
                    <a:sym typeface="Wingdings" pitchFamily="2" charset="2"/>
                  </a:rPr>
                  <a:t>en E. Es decir, es un subconjunto vacío de 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Φ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s-ES" sz="2400" dirty="0">
                    <a:sym typeface="Wingdings" pitchFamily="2" charset="2"/>
                  </a:rPr>
                  <a:t>.</a:t>
                </a: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Dos sucesos A y B son </a:t>
                </a:r>
                <a:r>
                  <a:rPr lang="es-ES" sz="2400" b="1" dirty="0">
                    <a:sym typeface="Wingdings" pitchFamily="2" charset="2"/>
                  </a:rPr>
                  <a:t>excluyentes</a:t>
                </a:r>
                <a:r>
                  <a:rPr lang="es-ES" sz="2400" dirty="0">
                    <a:sym typeface="Wingdings" pitchFamily="2" charset="2"/>
                  </a:rPr>
                  <a:t>, cuando </a:t>
                </a:r>
                <a:r>
                  <a:rPr lang="es-ES" sz="2400" b="1" dirty="0">
                    <a:sym typeface="Wingdings" pitchFamily="2" charset="2"/>
                  </a:rPr>
                  <a:t>nunca se pueden dar de forma simultánea</a:t>
                </a:r>
                <a:r>
                  <a:rPr lang="es-ES" sz="2400" dirty="0">
                    <a:sym typeface="Wingdings" pitchFamily="2" charset="2"/>
                  </a:rPr>
                  <a:t>. Si </a:t>
                </a:r>
                <a:r>
                  <a:rPr lang="es-ES" sz="2400" b="1" dirty="0">
                    <a:sym typeface="Wingdings" pitchFamily="2" charset="2"/>
                  </a:rPr>
                  <a:t>uno de los dos sucesos ocurre, el otro no ocurre</a:t>
                </a:r>
                <a:r>
                  <a:rPr lang="es-ES" sz="2400" dirty="0">
                    <a:sym typeface="Wingdings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𝐴</m:t>
                    </m:r>
                    <m:nary>
                      <m:naryPr>
                        <m:chr m:val="⋂"/>
                        <m:subHide m:val="on"/>
                        <m:supHide m:val="on"/>
                        <m:ctrlPr>
                          <a:rPr lang="es-E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naryPr>
                      <m:sub/>
                      <m:sup/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</m:e>
                    </m:nary>
                    <m:r>
                      <a:rPr lang="es-ES" sz="2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es-ES" sz="2400" b="0" i="0" smtClean="0">
                        <a:latin typeface="Cambria Math" panose="02040503050406030204" pitchFamily="18" charset="0"/>
                        <a:sym typeface="Wingdings" pitchFamily="2" charset="2"/>
                      </a:rPr>
                      <m:t>Φ</m:t>
                    </m:r>
                  </m:oMath>
                </a14:m>
                <a:endParaRPr lang="es-ES" sz="2400" dirty="0">
                  <a:sym typeface="Wingdings" pitchFamily="2" charset="2"/>
                </a:endParaRP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Dos sucesos A 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</m:acc>
                  </m:oMath>
                </a14:m>
                <a:r>
                  <a:rPr lang="es-ES" sz="2400" dirty="0">
                    <a:sym typeface="Wingdings" pitchFamily="2" charset="2"/>
                  </a:rPr>
                  <a:t> son c</a:t>
                </a:r>
                <a:r>
                  <a:rPr lang="es-ES" sz="2400" b="1" dirty="0">
                    <a:sym typeface="Wingdings" pitchFamily="2" charset="2"/>
                  </a:rPr>
                  <a:t>omplementarios</a:t>
                </a:r>
                <a:r>
                  <a:rPr lang="es-ES" sz="2400" dirty="0">
                    <a:sym typeface="Wingdings" pitchFamily="2" charset="2"/>
                  </a:rPr>
                  <a:t> cuando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E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</m:acc>
                  </m:oMath>
                </a14:m>
                <a:r>
                  <a:rPr lang="es-ES" sz="2400" dirty="0">
                    <a:sym typeface="Wingdings" pitchFamily="2" charset="2"/>
                  </a:rPr>
                  <a:t> </a:t>
                </a:r>
                <a:r>
                  <a:rPr lang="es-ES" sz="2400" b="1" dirty="0">
                    <a:sym typeface="Wingdings" pitchFamily="2" charset="2"/>
                  </a:rPr>
                  <a:t>únicamente se verifica cuando A NO se verifica</a:t>
                </a:r>
                <a:r>
                  <a:rPr lang="es-ES" sz="2400" dirty="0">
                    <a:sym typeface="Wingdings" pitchFamily="2" charset="2"/>
                  </a:rPr>
                  <a:t>. A se verifica cuando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E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</m:acc>
                  </m:oMath>
                </a14:m>
                <a:r>
                  <a:rPr lang="es-ES" sz="2400" dirty="0">
                    <a:sym typeface="Wingdings" pitchFamily="2" charset="2"/>
                  </a:rPr>
                  <a:t> no se verifica. Uno de los dos será cierto. El suceso complementario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ES" sz="24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</m:acc>
                  </m:oMath>
                </a14:m>
                <a:r>
                  <a:rPr lang="es-ES" sz="2400" dirty="0">
                    <a:sym typeface="Wingdings" pitchFamily="2" charset="2"/>
                  </a:rPr>
                  <a:t> está compuesto por todos los valores que forman parte de E y NO de A.</a:t>
                </a:r>
              </a:p>
              <a:p>
                <a:pPr lvl="1"/>
                <a:r>
                  <a:rPr lang="es-ES" sz="2400" dirty="0">
                    <a:sym typeface="Wingdings" pitchFamily="2" charset="2"/>
                  </a:rPr>
                  <a:t>Dos sucesos complementarios son excluyentes, pero dos sucesos excluyentes no tienen por qué ser complementarios.</a:t>
                </a:r>
              </a:p>
              <a:p>
                <a:pPr lvl="1"/>
                <a:endParaRPr lang="es-ES" sz="2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 t="-2703" r="-414" b="-89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786766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Operaciones con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ES" noProof="1"/>
              <a:t>Unión e intersección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</p:spPr>
            <p:txBody>
              <a:bodyPr/>
              <a:lstStyle/>
              <a:p>
                <a:pPr lvl="1"/>
                <a:r>
                  <a:rPr lang="es-ES" sz="2400" b="1" dirty="0"/>
                  <a:t>Unión de sucesos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⋃"/>
                        <m:subHide m:val="on"/>
                        <m:supHide m:val="on"/>
                        <m:ctrlPr>
                          <a:rPr lang="es-E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</m:oMath>
                </a14:m>
                <a:r>
                  <a:rPr lang="es-ES" sz="2400" dirty="0">
                    <a:sym typeface="Wingdings" pitchFamily="2" charset="2"/>
                  </a:rPr>
                  <a:t> es un nuevo suceso que se se cumplirá </a:t>
                </a:r>
                <a:r>
                  <a:rPr lang="es-ES" sz="2400" b="1" dirty="0">
                    <a:sym typeface="Wingdings" pitchFamily="2" charset="2"/>
                  </a:rPr>
                  <a:t>siempre que uno de los dos sucesos sea cierto</a:t>
                </a:r>
              </a:p>
              <a:p>
                <a:pPr lvl="2"/>
                <a:r>
                  <a:rPr lang="es-ES" sz="2200" dirty="0">
                    <a:sym typeface="Wingdings" pitchFamily="2" charset="2"/>
                  </a:rPr>
                  <a:t>Similar al OR en lógica</a:t>
                </a:r>
              </a:p>
              <a:p>
                <a:pPr lvl="2"/>
                <a:r>
                  <a:rPr lang="es-ES" sz="2200" dirty="0">
                    <a:sym typeface="Wingdings" pitchFamily="2" charset="2"/>
                  </a:rPr>
                  <a:t>El nuevo suceso contiene todos los valores que estaban en A o en B</a:t>
                </a:r>
              </a:p>
              <a:p>
                <a:pPr lvl="1"/>
                <a:r>
                  <a:rPr lang="es-ES" sz="2400" b="1" dirty="0">
                    <a:sym typeface="Wingdings" pitchFamily="2" charset="2"/>
                  </a:rPr>
                  <a:t>Intersección de sucesos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400" i="1">
                        <a:latin typeface="Cambria Math" panose="02040503050406030204" pitchFamily="18" charset="0"/>
                      </a:rPr>
                      <m:t>𝐴</m:t>
                    </m:r>
                    <m:nary>
                      <m:naryPr>
                        <m:chr m:val="⋂"/>
                        <m:subHide m:val="on"/>
                        <m:supHide m:val="on"/>
                        <m:ctrlPr>
                          <a:rPr lang="es-E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nary>
                  </m:oMath>
                </a14:m>
                <a:r>
                  <a:rPr lang="es-ES" sz="2400" dirty="0">
                    <a:sym typeface="Wingdings" pitchFamily="2" charset="2"/>
                  </a:rPr>
                  <a:t> es un nuevo suceso que se cumplirá </a:t>
                </a:r>
                <a:r>
                  <a:rPr lang="es-ES" sz="2400" b="1" dirty="0">
                    <a:sym typeface="Wingdings" pitchFamily="2" charset="2"/>
                  </a:rPr>
                  <a:t>únicamente cuando A y B sean ciertos simultáneamente</a:t>
                </a:r>
                <a:r>
                  <a:rPr lang="es-ES" sz="2400" dirty="0">
                    <a:sym typeface="Wingdings" pitchFamily="2" charset="2"/>
                  </a:rPr>
                  <a:t>.</a:t>
                </a:r>
              </a:p>
              <a:p>
                <a:pPr lvl="2"/>
                <a:r>
                  <a:rPr lang="es-ES" sz="2200" dirty="0">
                    <a:sym typeface="Wingdings" pitchFamily="2" charset="2"/>
                  </a:rPr>
                  <a:t>Similar al AND en lógica</a:t>
                </a:r>
              </a:p>
              <a:p>
                <a:pPr lvl="2"/>
                <a:r>
                  <a:rPr lang="es-ES" sz="2200" dirty="0">
                    <a:sym typeface="Wingdings" pitchFamily="2" charset="2"/>
                  </a:rPr>
                  <a:t>El nuevo suceso contiene únicamente los valores que estaban simultáneamente en A y B.</a:t>
                </a:r>
              </a:p>
              <a:p>
                <a:pPr lvl="1"/>
                <a:r>
                  <a:rPr lang="es-ES" sz="2800" dirty="0">
                    <a:sym typeface="Wingdings" pitchFamily="2" charset="2"/>
                  </a:rPr>
                  <a:t>Ley de Morgan:</a:t>
                </a:r>
              </a:p>
              <a:p>
                <a:pPr marL="266700" lvl="1" indent="0">
                  <a:buNone/>
                </a:pPr>
                <a:r>
                  <a:rPr lang="es-ES" sz="2800" dirty="0">
                    <a:sym typeface="Wingdings" pitchFamily="2" charset="2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∩</m:t>
                        </m:r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</m:e>
                    </m:acc>
                    <m:r>
                      <a:rPr lang="es-MX" sz="2800" i="1">
                        <a:latin typeface="Cambria Math" panose="02040503050406030204" pitchFamily="18" charset="0"/>
                        <a:sym typeface="Wingdings" pitchFamily="2" charset="2"/>
                      </a:rPr>
                      <m:t>= </m:t>
                    </m:r>
                    <m:acc>
                      <m:accPr>
                        <m:chr m:val="̅"/>
                        <m:ctrlP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</m:acc>
                    <m:r>
                      <a:rPr lang="es-MX" sz="2800" i="1">
                        <a:latin typeface="Cambria Math" panose="02040503050406030204" pitchFamily="18" charset="0"/>
                        <a:sym typeface="Wingdings" pitchFamily="2" charset="2"/>
                      </a:rPr>
                      <m:t>∪</m:t>
                    </m:r>
                    <m:acc>
                      <m:accPr>
                        <m:chr m:val="̅"/>
                        <m:ctrlP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ES" sz="2800" dirty="0">
                    <a:sym typeface="Wingdings" pitchFamily="2" charset="2"/>
                  </a:rPr>
                  <a:t>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28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∪</m:t>
                        </m:r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</m:e>
                    </m:acc>
                    <m:r>
                      <a:rPr lang="es-MX" sz="2800" i="1">
                        <a:latin typeface="Cambria Math" panose="02040503050406030204" pitchFamily="18" charset="0"/>
                        <a:sym typeface="Wingdings" pitchFamily="2" charset="2"/>
                      </a:rPr>
                      <m:t>= </m:t>
                    </m:r>
                    <m:acc>
                      <m:accPr>
                        <m:chr m:val="̅"/>
                        <m:ctrlP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𝐴</m:t>
                        </m:r>
                      </m:e>
                    </m:acc>
                    <m:r>
                      <a:rPr lang="es-MX" sz="2800" i="1">
                        <a:latin typeface="Cambria Math" panose="02040503050406030204" pitchFamily="18" charset="0"/>
                        <a:sym typeface="Wingdings" pitchFamily="2" charset="2"/>
                      </a:rPr>
                      <m:t>∩</m:t>
                    </m:r>
                    <m:acc>
                      <m:accPr>
                        <m:chr m:val="̅"/>
                        <m:ctrlP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s-MX" sz="2800" i="1">
                            <a:latin typeface="Cambria Math" panose="02040503050406030204" pitchFamily="18" charset="0"/>
                            <a:sym typeface="Wingdings" pitchFamily="2" charset="2"/>
                          </a:rPr>
                          <m:t>𝐵</m:t>
                        </m:r>
                      </m:e>
                    </m:acc>
                  </m:oMath>
                </a14:m>
                <a:r>
                  <a:rPr lang="es-ES" sz="2800" dirty="0">
                    <a:sym typeface="Wingdings" pitchFamily="2" charset="2"/>
                  </a:rPr>
                  <a:t> </a:t>
                </a:r>
              </a:p>
              <a:p>
                <a:pPr lvl="1"/>
                <a:endParaRPr lang="es-ES" sz="28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9197917" cy="4679250"/>
              </a:xfrm>
              <a:blipFill>
                <a:blip r:embed="rId3"/>
                <a:stretch>
                  <a:fillRect t="-10807" r="-112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722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Operaciones con sucesos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512000"/>
            <a:ext cx="9197917" cy="4679250"/>
          </a:xfrm>
        </p:spPr>
        <p:txBody>
          <a:bodyPr/>
          <a:lstStyle/>
          <a:p>
            <a:pPr lvl="1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9</a:t>
            </a:fld>
            <a:endParaRPr lang="es-ES" noProof="1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B9B2583-13D8-0A4E-8F28-FE15A48F36B6}"/>
              </a:ext>
            </a:extLst>
          </p:cNvPr>
          <p:cNvSpPr/>
          <p:nvPr/>
        </p:nvSpPr>
        <p:spPr>
          <a:xfrm>
            <a:off x="1533871" y="2686785"/>
            <a:ext cx="6309360" cy="3104370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892EB7-3A3D-1646-9F58-E42F26AE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74" y="2494770"/>
            <a:ext cx="1597075" cy="16002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096AE04-26A7-7149-A47D-768EC699390D}"/>
              </a:ext>
            </a:extLst>
          </p:cNvPr>
          <p:cNvSpPr txBox="1"/>
          <p:nvPr/>
        </p:nvSpPr>
        <p:spPr>
          <a:xfrm>
            <a:off x="3202891" y="3002482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5485A89-C326-B14B-B253-C5EB956A981D}"/>
              </a:ext>
            </a:extLst>
          </p:cNvPr>
          <p:cNvSpPr txBox="1"/>
          <p:nvPr/>
        </p:nvSpPr>
        <p:spPr>
          <a:xfrm>
            <a:off x="3583891" y="439681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F2595D1-0F20-E04D-816D-0831D4B9B040}"/>
              </a:ext>
            </a:extLst>
          </p:cNvPr>
          <p:cNvSpPr txBox="1"/>
          <p:nvPr/>
        </p:nvSpPr>
        <p:spPr>
          <a:xfrm>
            <a:off x="4290988" y="3002481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3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50A136-DFE5-4A4F-B77E-7E62EB9D47D5}"/>
              </a:ext>
            </a:extLst>
          </p:cNvPr>
          <p:cNvSpPr txBox="1"/>
          <p:nvPr/>
        </p:nvSpPr>
        <p:spPr>
          <a:xfrm>
            <a:off x="4916854" y="4396818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ABB9EB-EEBB-B54F-A868-D77B7DB21D30}"/>
              </a:ext>
            </a:extLst>
          </p:cNvPr>
          <p:cNvSpPr txBox="1"/>
          <p:nvPr/>
        </p:nvSpPr>
        <p:spPr>
          <a:xfrm>
            <a:off x="5604243" y="3002480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79D75F3-13B1-934E-AC4D-F3BDBCBD5D6B}"/>
              </a:ext>
            </a:extLst>
          </p:cNvPr>
          <p:cNvSpPr txBox="1"/>
          <p:nvPr/>
        </p:nvSpPr>
        <p:spPr>
          <a:xfrm>
            <a:off x="6117514" y="4396817"/>
            <a:ext cx="53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6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F2D6230-13F0-6447-88B8-DD35186B3A49}"/>
              </a:ext>
            </a:extLst>
          </p:cNvPr>
          <p:cNvSpPr/>
          <p:nvPr/>
        </p:nvSpPr>
        <p:spPr>
          <a:xfrm>
            <a:off x="2887588" y="2870294"/>
            <a:ext cx="3340199" cy="849145"/>
          </a:xfrm>
          <a:prstGeom prst="ellips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s-ES" dirty="0"/>
              <a:t>               </a:t>
            </a:r>
            <a:r>
              <a:rPr lang="es-ES" sz="3200" dirty="0"/>
              <a:t>A</a:t>
            </a:r>
            <a:endParaRPr lang="es-ES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B5E6383-855F-8F45-8184-ECC6456F5799}"/>
              </a:ext>
            </a:extLst>
          </p:cNvPr>
          <p:cNvSpPr/>
          <p:nvPr/>
        </p:nvSpPr>
        <p:spPr>
          <a:xfrm>
            <a:off x="4923128" y="3104865"/>
            <a:ext cx="1771917" cy="2514600"/>
          </a:xfrm>
          <a:prstGeom prst="ellips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s-ES" sz="3600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65BFF61-DB7C-D848-AC25-D35E897321A5}"/>
                  </a:ext>
                </a:extLst>
              </p:cNvPr>
              <p:cNvSpPr txBox="1"/>
              <p:nvPr/>
            </p:nvSpPr>
            <p:spPr>
              <a:xfrm>
                <a:off x="7953434" y="1359158"/>
                <a:ext cx="402336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800" dirty="0"/>
                  <a:t>E = {1,2,3,4,5,6}</a:t>
                </a:r>
              </a:p>
              <a:p>
                <a:r>
                  <a:rPr lang="es-ES" sz="2800" dirty="0"/>
                  <a:t>A={1,3,5} (números impares)</a:t>
                </a:r>
              </a:p>
              <a:p>
                <a:r>
                  <a:rPr lang="es-ES" sz="2800" dirty="0"/>
                  <a:t>B={4,5,6} (números &gt;3)</a:t>
                </a:r>
              </a:p>
              <a:p>
                <a:endParaRPr lang="es-ES" sz="2800" dirty="0"/>
              </a:p>
              <a:p>
                <a:r>
                  <a:rPr lang="es-ES" sz="2800" dirty="0"/>
                  <a:t>¿Un suceso seguro?</a:t>
                </a:r>
              </a:p>
              <a:p>
                <a:r>
                  <a:rPr lang="es-ES" sz="2800" dirty="0"/>
                  <a:t>¿Un suceso imposible?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s-ES" sz="2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s-ES" sz="28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=???</m:t>
                      </m:r>
                    </m:oMath>
                  </m:oMathPara>
                </a14:m>
                <a:endParaRPr lang="es-ES" sz="2800" dirty="0"/>
              </a:p>
              <a:p>
                <a:endParaRPr lang="es-ES" sz="2800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65BFF61-DB7C-D848-AC25-D35E897321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434" y="1359158"/>
                <a:ext cx="4023361" cy="4832092"/>
              </a:xfrm>
              <a:prstGeom prst="rect">
                <a:avLst/>
              </a:prstGeom>
              <a:blipFill>
                <a:blip r:embed="rId4"/>
                <a:stretch>
                  <a:fillRect l="-2830" t="-130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82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14_TF67328976" id="{CFA10EA1-FB96-4DF7-9AEA-652009566947}" vid="{942A39ED-054D-487A-BA3A-AD0BCEB3D6F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tf67328976</Template>
  <TotalTime>0</TotalTime>
  <Words>3244</Words>
  <Application>Microsoft Office PowerPoint</Application>
  <PresentationFormat>Widescreen</PresentationFormat>
  <Paragraphs>541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Cambria Math</vt:lpstr>
      <vt:lpstr>Corbel</vt:lpstr>
      <vt:lpstr>Times New Roman</vt:lpstr>
      <vt:lpstr>Tema de Office</vt:lpstr>
      <vt:lpstr>Probabilidad</vt:lpstr>
      <vt:lpstr>Espacios muestrales, sucesos y álgebra de sucesos</vt:lpstr>
      <vt:lpstr>fenomenos</vt:lpstr>
      <vt:lpstr>Espacio muestral</vt:lpstr>
      <vt:lpstr>Espacio muestral</vt:lpstr>
      <vt:lpstr>Suceso</vt:lpstr>
      <vt:lpstr>Tipos de Suceso</vt:lpstr>
      <vt:lpstr>Operaciones con sucesos</vt:lpstr>
      <vt:lpstr>Operaciones con sucesos</vt:lpstr>
      <vt:lpstr>Operaciones con sucesos: componentes</vt:lpstr>
      <vt:lpstr>Operaciones con sucesos: más ejemplos</vt:lpstr>
      <vt:lpstr>probabilidad</vt:lpstr>
      <vt:lpstr>Definición de probabilidad</vt:lpstr>
      <vt:lpstr>¿Cuál es la relación entre frecuencia relativa y probabilidad?</vt:lpstr>
      <vt:lpstr>Cálculo de probabilidad en poblaciones finitas</vt:lpstr>
      <vt:lpstr>Cálculo de probabilidad en poblaciones finitas</vt:lpstr>
      <vt:lpstr>Cálculo de probabilidad en poblaciones finitas</vt:lpstr>
      <vt:lpstr>Ejemplo regla de laplace</vt:lpstr>
      <vt:lpstr>Probabilidad y álgebra de sucesos</vt:lpstr>
      <vt:lpstr>Probabilidad y álgebra de sucesos</vt:lpstr>
      <vt:lpstr>Probabilidad y álgebra de sucesos</vt:lpstr>
      <vt:lpstr>Probabilidad y álgebra de sucesos</vt:lpstr>
      <vt:lpstr>Probabilidad y álgebra de sucesos</vt:lpstr>
      <vt:lpstr>Probabilidad y álgebra de sucesos</vt:lpstr>
      <vt:lpstr>Probabilidad y álgebra de sucesos</vt:lpstr>
      <vt:lpstr>¿Dependientes o independientes?</vt:lpstr>
      <vt:lpstr>Ejemplo: probabilidad y álgebra de sucesos</vt:lpstr>
      <vt:lpstr>Problema</vt:lpstr>
      <vt:lpstr>Problema</vt:lpstr>
      <vt:lpstr>Probabilidad condicional</vt:lpstr>
      <vt:lpstr>Probabilidad y probabilidad condicional</vt:lpstr>
      <vt:lpstr>Probabilidad y probabilidad condicional</vt:lpstr>
      <vt:lpstr>Probabilidad y probabilidad condicional</vt:lpstr>
      <vt:lpstr>Probabilidad y probabilidad condicional</vt:lpstr>
      <vt:lpstr>probabilidad condicional</vt:lpstr>
      <vt:lpstr>Ejemplos probabilidad condicional</vt:lpstr>
      <vt:lpstr>probabilidad condicional</vt:lpstr>
      <vt:lpstr>probabilidad condicional: independencia de sucesos</vt:lpstr>
      <vt:lpstr>Más sobre independencia de sucesos</vt:lpstr>
      <vt:lpstr>Probabilidad condicional</vt:lpstr>
      <vt:lpstr>Teorema de la probabilidad total</vt:lpstr>
      <vt:lpstr>asunciones</vt:lpstr>
      <vt:lpstr>asunciones</vt:lpstr>
      <vt:lpstr>Teorema de la probabilidad total</vt:lpstr>
      <vt:lpstr>Teorema de la probabilidad total</vt:lpstr>
      <vt:lpstr>Problema: teorema de la probabilidad total</vt:lpstr>
      <vt:lpstr>Problema</vt:lpstr>
      <vt:lpstr>Teorema de bayes</vt:lpstr>
      <vt:lpstr>asunciones</vt:lpstr>
      <vt:lpstr>Teorema de bayes</vt:lpstr>
      <vt:lpstr>Teorema de bayes</vt:lpstr>
      <vt:lpstr>Teorema de bayes</vt:lpstr>
      <vt:lpstr>Teorema de bayes</vt:lpstr>
      <vt:lpstr>Teorema de bayes</vt:lpstr>
      <vt:lpstr>Problema: Bayes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2020-01-22T10:22:58Z</dcterms:created>
  <dcterms:modified xsi:type="dcterms:W3CDTF">2020-01-28T18:56:11Z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